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4"/>
  </p:sldMasterIdLst>
  <p:notesMasterIdLst>
    <p:notesMasterId r:id="rId19"/>
  </p:notesMasterIdLst>
  <p:sldIdLst>
    <p:sldId id="256" r:id="rId5"/>
    <p:sldId id="258" r:id="rId6"/>
    <p:sldId id="257" r:id="rId7"/>
    <p:sldId id="259" r:id="rId8"/>
    <p:sldId id="260" r:id="rId9"/>
    <p:sldId id="261" r:id="rId10"/>
    <p:sldId id="262" r:id="rId11"/>
    <p:sldId id="263" r:id="rId12"/>
    <p:sldId id="264" r:id="rId13"/>
    <p:sldId id="265" r:id="rId14"/>
    <p:sldId id="266" r:id="rId15"/>
    <p:sldId id="267" r:id="rId16"/>
    <p:sldId id="268" r:id="rId17"/>
    <p:sldId id="269"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E8F261C-E023-4091-ACAB-755DA43797E0}" v="51" dt="2025-08-01T16:05:12.77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p:scale>
          <a:sx n="75" d="100"/>
          <a:sy n="75" d="100"/>
        </p:scale>
        <p:origin x="974"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media/image1.jpg>
</file>

<file path=ppt/media/image2.jpg>
</file>

<file path=ppt/media/image3.png>
</file>

<file path=ppt/media/image4.png>
</file>

<file path=ppt/media/image5.png>
</file>

<file path=ppt/media/image6.jpg>
</file>

<file path=ppt/media/image7.pn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91396B8-B8C5-416C-9383-A0B852DFA9D9}" type="datetimeFigureOut">
              <a:rPr lang="en-US" smtClean="0"/>
              <a:t>8/1/2025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3AFF06C-5244-40CF-B0CC-5BD6FEC2BE95}" type="slidenum">
              <a:rPr lang="en-US" smtClean="0"/>
              <a:t>‹#›</a:t>
            </a:fld>
            <a:endParaRPr lang="en-US"/>
          </a:p>
        </p:txBody>
      </p:sp>
    </p:spTree>
    <p:extLst>
      <p:ext uri="{BB962C8B-B14F-4D97-AF65-F5344CB8AC3E}">
        <p14:creationId xmlns:p14="http://schemas.microsoft.com/office/powerpoint/2010/main" val="36754502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3AFF06C-5244-40CF-B0CC-5BD6FEC2BE95}" type="slidenum">
              <a:rPr lang="en-US" smtClean="0"/>
              <a:t>1</a:t>
            </a:fld>
            <a:endParaRPr lang="en-US"/>
          </a:p>
        </p:txBody>
      </p:sp>
    </p:spTree>
    <p:extLst>
      <p:ext uri="{BB962C8B-B14F-4D97-AF65-F5344CB8AC3E}">
        <p14:creationId xmlns:p14="http://schemas.microsoft.com/office/powerpoint/2010/main" val="9648128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D31D20-E807-B61A-F30B-2D9D1DE261B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FCC2D39-A4FA-4BDE-EF50-565C9ADECEC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F134D74-F669-B109-9E0B-3C5AADF6D217}"/>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D1CE154-D6E4-5DB8-9EB3-39FA88290D63}"/>
              </a:ext>
            </a:extLst>
          </p:cNvPr>
          <p:cNvSpPr>
            <a:spLocks noGrp="1"/>
          </p:cNvSpPr>
          <p:nvPr>
            <p:ph type="sldNum" sz="quarter" idx="5"/>
          </p:nvPr>
        </p:nvSpPr>
        <p:spPr/>
        <p:txBody>
          <a:bodyPr/>
          <a:lstStyle/>
          <a:p>
            <a:fld id="{C3AFF06C-5244-40CF-B0CC-5BD6FEC2BE95}" type="slidenum">
              <a:rPr lang="en-US" smtClean="0"/>
              <a:t>4</a:t>
            </a:fld>
            <a:endParaRPr lang="en-US"/>
          </a:p>
        </p:txBody>
      </p:sp>
    </p:spTree>
    <p:extLst>
      <p:ext uri="{BB962C8B-B14F-4D97-AF65-F5344CB8AC3E}">
        <p14:creationId xmlns:p14="http://schemas.microsoft.com/office/powerpoint/2010/main" val="5114478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AC027F-4033-9CDE-0F08-2DBF6DBA933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2A94F9B-8BDC-F414-B869-443ED08AD34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4F90AFD-732C-2994-C36C-F30424B7B41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E471483-1732-8FB6-5EB6-6C9305CD7761}"/>
              </a:ext>
            </a:extLst>
          </p:cNvPr>
          <p:cNvSpPr>
            <a:spLocks noGrp="1"/>
          </p:cNvSpPr>
          <p:nvPr>
            <p:ph type="sldNum" sz="quarter" idx="5"/>
          </p:nvPr>
        </p:nvSpPr>
        <p:spPr/>
        <p:txBody>
          <a:bodyPr/>
          <a:lstStyle/>
          <a:p>
            <a:fld id="{C3AFF06C-5244-40CF-B0CC-5BD6FEC2BE95}" type="slidenum">
              <a:rPr lang="en-US" smtClean="0"/>
              <a:t>7</a:t>
            </a:fld>
            <a:endParaRPr lang="en-US"/>
          </a:p>
        </p:txBody>
      </p:sp>
    </p:spTree>
    <p:extLst>
      <p:ext uri="{BB962C8B-B14F-4D97-AF65-F5344CB8AC3E}">
        <p14:creationId xmlns:p14="http://schemas.microsoft.com/office/powerpoint/2010/main" val="33468097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C000C7-FDB2-0D68-2F43-37123FAF10F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D4A35D8-B8C1-9692-3AD2-B535043376C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D9FC939-364F-1F47-DA0E-F358E7E1446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32C6956-53B7-A926-D7DA-7446DD1B4C31}"/>
              </a:ext>
            </a:extLst>
          </p:cNvPr>
          <p:cNvSpPr>
            <a:spLocks noGrp="1"/>
          </p:cNvSpPr>
          <p:nvPr>
            <p:ph type="sldNum" sz="quarter" idx="5"/>
          </p:nvPr>
        </p:nvSpPr>
        <p:spPr/>
        <p:txBody>
          <a:bodyPr/>
          <a:lstStyle/>
          <a:p>
            <a:fld id="{C3AFF06C-5244-40CF-B0CC-5BD6FEC2BE95}" type="slidenum">
              <a:rPr lang="en-US" smtClean="0"/>
              <a:t>10</a:t>
            </a:fld>
            <a:endParaRPr lang="en-US"/>
          </a:p>
        </p:txBody>
      </p:sp>
    </p:spTree>
    <p:extLst>
      <p:ext uri="{BB962C8B-B14F-4D97-AF65-F5344CB8AC3E}">
        <p14:creationId xmlns:p14="http://schemas.microsoft.com/office/powerpoint/2010/main" val="2931345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D4CE53-3930-D496-19E9-E4A115A4466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ADEF31E-DF2A-709B-0075-6710DF4BAD7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E6D7BBF-DC91-108C-BFF7-60761D08DB25}"/>
              </a:ext>
            </a:extLst>
          </p:cNvPr>
          <p:cNvSpPr>
            <a:spLocks noGrp="1"/>
          </p:cNvSpPr>
          <p:nvPr>
            <p:ph type="dt" sz="half" idx="10"/>
          </p:nvPr>
        </p:nvSpPr>
        <p:spPr/>
        <p:txBody>
          <a:bodyPr/>
          <a:lstStyle/>
          <a:p>
            <a:fld id="{24416B97-0C7B-4C89-8013-159B0B880521}" type="datetime1">
              <a:rPr lang="en-US" smtClean="0"/>
              <a:t>8/1/2025</a:t>
            </a:fld>
            <a:endParaRPr lang="en-US"/>
          </a:p>
        </p:txBody>
      </p:sp>
      <p:sp>
        <p:nvSpPr>
          <p:cNvPr id="5" name="Footer Placeholder 4">
            <a:extLst>
              <a:ext uri="{FF2B5EF4-FFF2-40B4-BE49-F238E27FC236}">
                <a16:creationId xmlns:a16="http://schemas.microsoft.com/office/drawing/2014/main" id="{E0FB82D2-3D38-2584-A51A-EEB42067503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E87C100-84E0-8EFD-6D67-17FC3DF81DB7}"/>
              </a:ext>
            </a:extLst>
          </p:cNvPr>
          <p:cNvSpPr>
            <a:spLocks noGrp="1"/>
          </p:cNvSpPr>
          <p:nvPr>
            <p:ph type="sldNum" sz="quarter" idx="12"/>
          </p:nvPr>
        </p:nvSpPr>
        <p:spPr/>
        <p:txBody>
          <a:bodyPr/>
          <a:lstStyle/>
          <a:p>
            <a:fld id="{511C2C75-AA06-49C2-A852-3D95676F42A4}" type="slidenum">
              <a:rPr lang="en-US" smtClean="0"/>
              <a:t>‹#›</a:t>
            </a:fld>
            <a:endParaRPr lang="en-US"/>
          </a:p>
        </p:txBody>
      </p:sp>
    </p:spTree>
    <p:extLst>
      <p:ext uri="{BB962C8B-B14F-4D97-AF65-F5344CB8AC3E}">
        <p14:creationId xmlns:p14="http://schemas.microsoft.com/office/powerpoint/2010/main" val="29238767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540603-E2B9-23DD-6A4B-690EECAD8C1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BB7D3D4-9088-FC58-AA89-3C2C189D0B8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394FFB2-96A0-E64F-A958-00C0C2F4A6DF}"/>
              </a:ext>
            </a:extLst>
          </p:cNvPr>
          <p:cNvSpPr>
            <a:spLocks noGrp="1"/>
          </p:cNvSpPr>
          <p:nvPr>
            <p:ph type="dt" sz="half" idx="10"/>
          </p:nvPr>
        </p:nvSpPr>
        <p:spPr/>
        <p:txBody>
          <a:bodyPr/>
          <a:lstStyle/>
          <a:p>
            <a:fld id="{2B26419E-8DDE-42FC-87A3-1EEC17E0B7F3}" type="datetime1">
              <a:rPr lang="en-US" smtClean="0"/>
              <a:t>8/1/2025</a:t>
            </a:fld>
            <a:endParaRPr lang="en-US"/>
          </a:p>
        </p:txBody>
      </p:sp>
      <p:sp>
        <p:nvSpPr>
          <p:cNvPr id="5" name="Footer Placeholder 4">
            <a:extLst>
              <a:ext uri="{FF2B5EF4-FFF2-40B4-BE49-F238E27FC236}">
                <a16:creationId xmlns:a16="http://schemas.microsoft.com/office/drawing/2014/main" id="{7BFE64D9-78F4-C635-6B22-C2DF057754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5E41FB-72B1-F005-F9FA-217ABDF1D07D}"/>
              </a:ext>
            </a:extLst>
          </p:cNvPr>
          <p:cNvSpPr>
            <a:spLocks noGrp="1"/>
          </p:cNvSpPr>
          <p:nvPr>
            <p:ph type="sldNum" sz="quarter" idx="12"/>
          </p:nvPr>
        </p:nvSpPr>
        <p:spPr/>
        <p:txBody>
          <a:bodyPr/>
          <a:lstStyle/>
          <a:p>
            <a:fld id="{511C2C75-AA06-49C2-A852-3D95676F42A4}" type="slidenum">
              <a:rPr lang="en-US" smtClean="0"/>
              <a:t>‹#›</a:t>
            </a:fld>
            <a:endParaRPr lang="en-US"/>
          </a:p>
        </p:txBody>
      </p:sp>
    </p:spTree>
    <p:extLst>
      <p:ext uri="{BB962C8B-B14F-4D97-AF65-F5344CB8AC3E}">
        <p14:creationId xmlns:p14="http://schemas.microsoft.com/office/powerpoint/2010/main" val="38021473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2FA641D-BADB-341B-2A66-D1AAF650313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8DED951-80F5-5E70-B90B-44E399170D8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F9644FE-68D0-3B75-787A-1BBFC6BDFB62}"/>
              </a:ext>
            </a:extLst>
          </p:cNvPr>
          <p:cNvSpPr>
            <a:spLocks noGrp="1"/>
          </p:cNvSpPr>
          <p:nvPr>
            <p:ph type="dt" sz="half" idx="10"/>
          </p:nvPr>
        </p:nvSpPr>
        <p:spPr/>
        <p:txBody>
          <a:bodyPr/>
          <a:lstStyle/>
          <a:p>
            <a:fld id="{B0DF9EC8-48A0-43F0-A1B6-39970FEC2216}" type="datetime1">
              <a:rPr lang="en-US" smtClean="0"/>
              <a:t>8/1/2025</a:t>
            </a:fld>
            <a:endParaRPr lang="en-US"/>
          </a:p>
        </p:txBody>
      </p:sp>
      <p:sp>
        <p:nvSpPr>
          <p:cNvPr id="5" name="Footer Placeholder 4">
            <a:extLst>
              <a:ext uri="{FF2B5EF4-FFF2-40B4-BE49-F238E27FC236}">
                <a16:creationId xmlns:a16="http://schemas.microsoft.com/office/drawing/2014/main" id="{53FA4C42-9C0A-7B0F-E0AA-8E347E25D9A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6AAAA3-AF59-E078-1C83-C3241AFBAF97}"/>
              </a:ext>
            </a:extLst>
          </p:cNvPr>
          <p:cNvSpPr>
            <a:spLocks noGrp="1"/>
          </p:cNvSpPr>
          <p:nvPr>
            <p:ph type="sldNum" sz="quarter" idx="12"/>
          </p:nvPr>
        </p:nvSpPr>
        <p:spPr/>
        <p:txBody>
          <a:bodyPr/>
          <a:lstStyle/>
          <a:p>
            <a:fld id="{511C2C75-AA06-49C2-A852-3D95676F42A4}" type="slidenum">
              <a:rPr lang="en-US" smtClean="0"/>
              <a:t>‹#›</a:t>
            </a:fld>
            <a:endParaRPr lang="en-US"/>
          </a:p>
        </p:txBody>
      </p:sp>
    </p:spTree>
    <p:extLst>
      <p:ext uri="{BB962C8B-B14F-4D97-AF65-F5344CB8AC3E}">
        <p14:creationId xmlns:p14="http://schemas.microsoft.com/office/powerpoint/2010/main" val="22059364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D570B7-A020-F524-6281-1F8E0FCC089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EE5F2C8-6517-1F5F-B969-091EE7CFF83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B686D31-DAC6-2E24-ED6B-8062AA6568BE}"/>
              </a:ext>
            </a:extLst>
          </p:cNvPr>
          <p:cNvSpPr>
            <a:spLocks noGrp="1"/>
          </p:cNvSpPr>
          <p:nvPr>
            <p:ph type="dt" sz="half" idx="10"/>
          </p:nvPr>
        </p:nvSpPr>
        <p:spPr/>
        <p:txBody>
          <a:bodyPr/>
          <a:lstStyle/>
          <a:p>
            <a:fld id="{7ED51307-B9C3-4C31-8D97-ADEBFA2594A1}" type="datetime1">
              <a:rPr lang="en-US" smtClean="0"/>
              <a:t>8/1/2025</a:t>
            </a:fld>
            <a:endParaRPr lang="en-US"/>
          </a:p>
        </p:txBody>
      </p:sp>
      <p:sp>
        <p:nvSpPr>
          <p:cNvPr id="5" name="Footer Placeholder 4">
            <a:extLst>
              <a:ext uri="{FF2B5EF4-FFF2-40B4-BE49-F238E27FC236}">
                <a16:creationId xmlns:a16="http://schemas.microsoft.com/office/drawing/2014/main" id="{B8138856-85F2-1D43-D8C0-68682AE84FB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AB49D71-5325-2015-9F01-96A996C8BADC}"/>
              </a:ext>
            </a:extLst>
          </p:cNvPr>
          <p:cNvSpPr>
            <a:spLocks noGrp="1"/>
          </p:cNvSpPr>
          <p:nvPr>
            <p:ph type="sldNum" sz="quarter" idx="12"/>
          </p:nvPr>
        </p:nvSpPr>
        <p:spPr/>
        <p:txBody>
          <a:bodyPr/>
          <a:lstStyle/>
          <a:p>
            <a:fld id="{511C2C75-AA06-49C2-A852-3D95676F42A4}" type="slidenum">
              <a:rPr lang="en-US" smtClean="0"/>
              <a:t>‹#›</a:t>
            </a:fld>
            <a:endParaRPr lang="en-US"/>
          </a:p>
        </p:txBody>
      </p:sp>
    </p:spTree>
    <p:extLst>
      <p:ext uri="{BB962C8B-B14F-4D97-AF65-F5344CB8AC3E}">
        <p14:creationId xmlns:p14="http://schemas.microsoft.com/office/powerpoint/2010/main" val="22900084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C2BF48-801B-6BCC-42C0-CA7FCB0FBCA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F4EA4C2-4621-9DAC-5130-75B1CEA0896F}"/>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CC0AE2A-3E09-0007-799E-A5A03A1762F5}"/>
              </a:ext>
            </a:extLst>
          </p:cNvPr>
          <p:cNvSpPr>
            <a:spLocks noGrp="1"/>
          </p:cNvSpPr>
          <p:nvPr>
            <p:ph type="dt" sz="half" idx="10"/>
          </p:nvPr>
        </p:nvSpPr>
        <p:spPr/>
        <p:txBody>
          <a:bodyPr/>
          <a:lstStyle/>
          <a:p>
            <a:fld id="{01E77158-2E17-4806-942E-21E492FB5251}" type="datetime1">
              <a:rPr lang="en-US" smtClean="0"/>
              <a:t>8/1/2025</a:t>
            </a:fld>
            <a:endParaRPr lang="en-US"/>
          </a:p>
        </p:txBody>
      </p:sp>
      <p:sp>
        <p:nvSpPr>
          <p:cNvPr id="5" name="Footer Placeholder 4">
            <a:extLst>
              <a:ext uri="{FF2B5EF4-FFF2-40B4-BE49-F238E27FC236}">
                <a16:creationId xmlns:a16="http://schemas.microsoft.com/office/drawing/2014/main" id="{E782E060-B038-C408-42E8-D31ED3C6C2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48B632-D934-2646-A696-D54A9FEE74F6}"/>
              </a:ext>
            </a:extLst>
          </p:cNvPr>
          <p:cNvSpPr>
            <a:spLocks noGrp="1"/>
          </p:cNvSpPr>
          <p:nvPr>
            <p:ph type="sldNum" sz="quarter" idx="12"/>
          </p:nvPr>
        </p:nvSpPr>
        <p:spPr/>
        <p:txBody>
          <a:bodyPr/>
          <a:lstStyle/>
          <a:p>
            <a:fld id="{511C2C75-AA06-49C2-A852-3D95676F42A4}" type="slidenum">
              <a:rPr lang="en-US" smtClean="0"/>
              <a:t>‹#›</a:t>
            </a:fld>
            <a:endParaRPr lang="en-US"/>
          </a:p>
        </p:txBody>
      </p:sp>
    </p:spTree>
    <p:extLst>
      <p:ext uri="{BB962C8B-B14F-4D97-AF65-F5344CB8AC3E}">
        <p14:creationId xmlns:p14="http://schemas.microsoft.com/office/powerpoint/2010/main" val="21251509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BF35C8-EFF7-DB9B-8353-F5DB3E3B1B9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7054197-9F7B-831D-5EE9-97E134B2E3F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2F35E41-6232-1B9F-E982-C5E19C45208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856D4B2-DCBD-D200-9CE1-B988C52C93DA}"/>
              </a:ext>
            </a:extLst>
          </p:cNvPr>
          <p:cNvSpPr>
            <a:spLocks noGrp="1"/>
          </p:cNvSpPr>
          <p:nvPr>
            <p:ph type="dt" sz="half" idx="10"/>
          </p:nvPr>
        </p:nvSpPr>
        <p:spPr/>
        <p:txBody>
          <a:bodyPr/>
          <a:lstStyle/>
          <a:p>
            <a:fld id="{11623413-BF4F-4990-B37A-A76CFB9653C8}" type="datetime1">
              <a:rPr lang="en-US" smtClean="0"/>
              <a:t>8/1/2025</a:t>
            </a:fld>
            <a:endParaRPr lang="en-US"/>
          </a:p>
        </p:txBody>
      </p:sp>
      <p:sp>
        <p:nvSpPr>
          <p:cNvPr id="6" name="Footer Placeholder 5">
            <a:extLst>
              <a:ext uri="{FF2B5EF4-FFF2-40B4-BE49-F238E27FC236}">
                <a16:creationId xmlns:a16="http://schemas.microsoft.com/office/drawing/2014/main" id="{B05D7F41-9ACE-2DB7-297B-3B4049B3CCF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5DC2DDC-D897-91D9-02C6-FF8921171E0C}"/>
              </a:ext>
            </a:extLst>
          </p:cNvPr>
          <p:cNvSpPr>
            <a:spLocks noGrp="1"/>
          </p:cNvSpPr>
          <p:nvPr>
            <p:ph type="sldNum" sz="quarter" idx="12"/>
          </p:nvPr>
        </p:nvSpPr>
        <p:spPr/>
        <p:txBody>
          <a:bodyPr/>
          <a:lstStyle/>
          <a:p>
            <a:fld id="{511C2C75-AA06-49C2-A852-3D95676F42A4}" type="slidenum">
              <a:rPr lang="en-US" smtClean="0"/>
              <a:t>‹#›</a:t>
            </a:fld>
            <a:endParaRPr lang="en-US"/>
          </a:p>
        </p:txBody>
      </p:sp>
    </p:spTree>
    <p:extLst>
      <p:ext uri="{BB962C8B-B14F-4D97-AF65-F5344CB8AC3E}">
        <p14:creationId xmlns:p14="http://schemas.microsoft.com/office/powerpoint/2010/main" val="29654665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292B4-2D15-263A-B0AA-E72E63C38F6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3A4B9F3-2757-4089-EEE9-57265971D08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AE370E7-6D99-F96E-2FB6-343C2323AB4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2763C15-94CB-426E-A5D8-BCC5D9604E3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A49E067-9371-B8EF-BDCF-8ADDD00D140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C0629B5-2306-B1A2-A05D-9DFB957E4D6D}"/>
              </a:ext>
            </a:extLst>
          </p:cNvPr>
          <p:cNvSpPr>
            <a:spLocks noGrp="1"/>
          </p:cNvSpPr>
          <p:nvPr>
            <p:ph type="dt" sz="half" idx="10"/>
          </p:nvPr>
        </p:nvSpPr>
        <p:spPr/>
        <p:txBody>
          <a:bodyPr/>
          <a:lstStyle/>
          <a:p>
            <a:fld id="{18A61DAD-7590-4027-9D88-2B5820278253}" type="datetime1">
              <a:rPr lang="en-US" smtClean="0"/>
              <a:t>8/1/2025</a:t>
            </a:fld>
            <a:endParaRPr lang="en-US"/>
          </a:p>
        </p:txBody>
      </p:sp>
      <p:sp>
        <p:nvSpPr>
          <p:cNvPr id="8" name="Footer Placeholder 7">
            <a:extLst>
              <a:ext uri="{FF2B5EF4-FFF2-40B4-BE49-F238E27FC236}">
                <a16:creationId xmlns:a16="http://schemas.microsoft.com/office/drawing/2014/main" id="{929E8586-1944-D213-4F29-97BBD54B4B2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7FA6976-8106-61E7-548E-0E056AC0F9B5}"/>
              </a:ext>
            </a:extLst>
          </p:cNvPr>
          <p:cNvSpPr>
            <a:spLocks noGrp="1"/>
          </p:cNvSpPr>
          <p:nvPr>
            <p:ph type="sldNum" sz="quarter" idx="12"/>
          </p:nvPr>
        </p:nvSpPr>
        <p:spPr/>
        <p:txBody>
          <a:bodyPr/>
          <a:lstStyle/>
          <a:p>
            <a:fld id="{511C2C75-AA06-49C2-A852-3D95676F42A4}" type="slidenum">
              <a:rPr lang="en-US" smtClean="0"/>
              <a:t>‹#›</a:t>
            </a:fld>
            <a:endParaRPr lang="en-US"/>
          </a:p>
        </p:txBody>
      </p:sp>
    </p:spTree>
    <p:extLst>
      <p:ext uri="{BB962C8B-B14F-4D97-AF65-F5344CB8AC3E}">
        <p14:creationId xmlns:p14="http://schemas.microsoft.com/office/powerpoint/2010/main" val="39296415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8D8EE-0FEB-DE48-DCED-313AC036AB4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2D7F8A0-1DF3-9301-9960-C54FBAA37D64}"/>
              </a:ext>
            </a:extLst>
          </p:cNvPr>
          <p:cNvSpPr>
            <a:spLocks noGrp="1"/>
          </p:cNvSpPr>
          <p:nvPr>
            <p:ph type="dt" sz="half" idx="10"/>
          </p:nvPr>
        </p:nvSpPr>
        <p:spPr/>
        <p:txBody>
          <a:bodyPr/>
          <a:lstStyle/>
          <a:p>
            <a:fld id="{1B5CC567-680D-4A41-9CC7-827FC0EF8A6D}" type="datetime1">
              <a:rPr lang="en-US" smtClean="0"/>
              <a:t>8/1/2025</a:t>
            </a:fld>
            <a:endParaRPr lang="en-US"/>
          </a:p>
        </p:txBody>
      </p:sp>
      <p:sp>
        <p:nvSpPr>
          <p:cNvPr id="4" name="Footer Placeholder 3">
            <a:extLst>
              <a:ext uri="{FF2B5EF4-FFF2-40B4-BE49-F238E27FC236}">
                <a16:creationId xmlns:a16="http://schemas.microsoft.com/office/drawing/2014/main" id="{5BB8E328-8F97-A44A-046B-16AEC7CB3BA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5C50BE7-5F17-DE24-3F69-4C96694BA02B}"/>
              </a:ext>
            </a:extLst>
          </p:cNvPr>
          <p:cNvSpPr>
            <a:spLocks noGrp="1"/>
          </p:cNvSpPr>
          <p:nvPr>
            <p:ph type="sldNum" sz="quarter" idx="12"/>
          </p:nvPr>
        </p:nvSpPr>
        <p:spPr/>
        <p:txBody>
          <a:bodyPr/>
          <a:lstStyle/>
          <a:p>
            <a:fld id="{511C2C75-AA06-49C2-A852-3D95676F42A4}" type="slidenum">
              <a:rPr lang="en-US" smtClean="0"/>
              <a:t>‹#›</a:t>
            </a:fld>
            <a:endParaRPr lang="en-US"/>
          </a:p>
        </p:txBody>
      </p:sp>
    </p:spTree>
    <p:extLst>
      <p:ext uri="{BB962C8B-B14F-4D97-AF65-F5344CB8AC3E}">
        <p14:creationId xmlns:p14="http://schemas.microsoft.com/office/powerpoint/2010/main" val="33079523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759DAEC-34BB-C0B9-E720-580CBA088B0D}"/>
              </a:ext>
            </a:extLst>
          </p:cNvPr>
          <p:cNvSpPr>
            <a:spLocks noGrp="1"/>
          </p:cNvSpPr>
          <p:nvPr>
            <p:ph type="dt" sz="half" idx="10"/>
          </p:nvPr>
        </p:nvSpPr>
        <p:spPr/>
        <p:txBody>
          <a:bodyPr/>
          <a:lstStyle/>
          <a:p>
            <a:fld id="{B3F22C23-9498-49EB-8FF2-965827D5E631}" type="datetime1">
              <a:rPr lang="en-US" smtClean="0"/>
              <a:t>8/1/2025</a:t>
            </a:fld>
            <a:endParaRPr lang="en-US"/>
          </a:p>
        </p:txBody>
      </p:sp>
      <p:sp>
        <p:nvSpPr>
          <p:cNvPr id="3" name="Footer Placeholder 2">
            <a:extLst>
              <a:ext uri="{FF2B5EF4-FFF2-40B4-BE49-F238E27FC236}">
                <a16:creationId xmlns:a16="http://schemas.microsoft.com/office/drawing/2014/main" id="{1FD89957-AC2B-5292-58FC-A6165D9AD66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B7835D4-5736-384D-0BDB-847E0650EEB9}"/>
              </a:ext>
            </a:extLst>
          </p:cNvPr>
          <p:cNvSpPr>
            <a:spLocks noGrp="1"/>
          </p:cNvSpPr>
          <p:nvPr>
            <p:ph type="sldNum" sz="quarter" idx="12"/>
          </p:nvPr>
        </p:nvSpPr>
        <p:spPr/>
        <p:txBody>
          <a:bodyPr/>
          <a:lstStyle/>
          <a:p>
            <a:fld id="{511C2C75-AA06-49C2-A852-3D95676F42A4}" type="slidenum">
              <a:rPr lang="en-US" smtClean="0"/>
              <a:t>‹#›</a:t>
            </a:fld>
            <a:endParaRPr lang="en-US"/>
          </a:p>
        </p:txBody>
      </p:sp>
    </p:spTree>
    <p:extLst>
      <p:ext uri="{BB962C8B-B14F-4D97-AF65-F5344CB8AC3E}">
        <p14:creationId xmlns:p14="http://schemas.microsoft.com/office/powerpoint/2010/main" val="33171627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1F587-0F4D-67E3-2431-52835A02E91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3247F56-49B6-CEBA-B0E4-FB4FA5F47A0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82C161A-27B6-B2C6-75C8-C2939CB999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CF1451C-FA3E-2237-1A66-540B07BA5E4E}"/>
              </a:ext>
            </a:extLst>
          </p:cNvPr>
          <p:cNvSpPr>
            <a:spLocks noGrp="1"/>
          </p:cNvSpPr>
          <p:nvPr>
            <p:ph type="dt" sz="half" idx="10"/>
          </p:nvPr>
        </p:nvSpPr>
        <p:spPr/>
        <p:txBody>
          <a:bodyPr/>
          <a:lstStyle/>
          <a:p>
            <a:fld id="{D8C3394C-5E3D-4059-B8C8-23E37B25F3DA}" type="datetime1">
              <a:rPr lang="en-US" smtClean="0"/>
              <a:t>8/1/2025</a:t>
            </a:fld>
            <a:endParaRPr lang="en-US"/>
          </a:p>
        </p:txBody>
      </p:sp>
      <p:sp>
        <p:nvSpPr>
          <p:cNvPr id="6" name="Footer Placeholder 5">
            <a:extLst>
              <a:ext uri="{FF2B5EF4-FFF2-40B4-BE49-F238E27FC236}">
                <a16:creationId xmlns:a16="http://schemas.microsoft.com/office/drawing/2014/main" id="{D01A72B7-E1DA-E91D-84C8-1DAA39B5DCE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0D5ECF2-EA33-EE4A-B20A-092BB94EBF08}"/>
              </a:ext>
            </a:extLst>
          </p:cNvPr>
          <p:cNvSpPr>
            <a:spLocks noGrp="1"/>
          </p:cNvSpPr>
          <p:nvPr>
            <p:ph type="sldNum" sz="quarter" idx="12"/>
          </p:nvPr>
        </p:nvSpPr>
        <p:spPr/>
        <p:txBody>
          <a:bodyPr/>
          <a:lstStyle/>
          <a:p>
            <a:fld id="{511C2C75-AA06-49C2-A852-3D95676F42A4}" type="slidenum">
              <a:rPr lang="en-US" smtClean="0"/>
              <a:t>‹#›</a:t>
            </a:fld>
            <a:endParaRPr lang="en-US"/>
          </a:p>
        </p:txBody>
      </p:sp>
    </p:spTree>
    <p:extLst>
      <p:ext uri="{BB962C8B-B14F-4D97-AF65-F5344CB8AC3E}">
        <p14:creationId xmlns:p14="http://schemas.microsoft.com/office/powerpoint/2010/main" val="14600644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9436C5-EF03-95D2-8328-25C0601754E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B368A52-9338-A748-A892-372A1123DE0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174459B-9B25-B7FF-20B1-81E9AAA5275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66001B9-49A1-1B19-FF0C-B7E00663834D}"/>
              </a:ext>
            </a:extLst>
          </p:cNvPr>
          <p:cNvSpPr>
            <a:spLocks noGrp="1"/>
          </p:cNvSpPr>
          <p:nvPr>
            <p:ph type="dt" sz="half" idx="10"/>
          </p:nvPr>
        </p:nvSpPr>
        <p:spPr/>
        <p:txBody>
          <a:bodyPr/>
          <a:lstStyle/>
          <a:p>
            <a:fld id="{598B5F70-5135-4AE1-BC69-E1BFE7724B62}" type="datetime1">
              <a:rPr lang="en-US" smtClean="0"/>
              <a:t>8/1/2025</a:t>
            </a:fld>
            <a:endParaRPr lang="en-US"/>
          </a:p>
        </p:txBody>
      </p:sp>
      <p:sp>
        <p:nvSpPr>
          <p:cNvPr id="6" name="Footer Placeholder 5">
            <a:extLst>
              <a:ext uri="{FF2B5EF4-FFF2-40B4-BE49-F238E27FC236}">
                <a16:creationId xmlns:a16="http://schemas.microsoft.com/office/drawing/2014/main" id="{F87D5CBE-2C47-C784-B73D-13D2807650E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A274DFE-A6A5-8B1D-63BB-3658A89EB70A}"/>
              </a:ext>
            </a:extLst>
          </p:cNvPr>
          <p:cNvSpPr>
            <a:spLocks noGrp="1"/>
          </p:cNvSpPr>
          <p:nvPr>
            <p:ph type="sldNum" sz="quarter" idx="12"/>
          </p:nvPr>
        </p:nvSpPr>
        <p:spPr/>
        <p:txBody>
          <a:bodyPr/>
          <a:lstStyle/>
          <a:p>
            <a:fld id="{511C2C75-AA06-49C2-A852-3D95676F42A4}" type="slidenum">
              <a:rPr lang="en-US" smtClean="0"/>
              <a:t>‹#›</a:t>
            </a:fld>
            <a:endParaRPr lang="en-US"/>
          </a:p>
        </p:txBody>
      </p:sp>
    </p:spTree>
    <p:extLst>
      <p:ext uri="{BB962C8B-B14F-4D97-AF65-F5344CB8AC3E}">
        <p14:creationId xmlns:p14="http://schemas.microsoft.com/office/powerpoint/2010/main" val="38147828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6E4ED8D-9637-B050-A779-310164CE1E7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829E5FE-1628-BBB3-05B9-BC5D3CC557B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1417084-6044-381B-6A6F-0798977CF01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C3CECEDA-AFFD-42F2-A5BC-3F69A6335E9D}" type="datetime1">
              <a:rPr lang="en-US" smtClean="0"/>
              <a:t>8/1/2025</a:t>
            </a:fld>
            <a:endParaRPr lang="en-US"/>
          </a:p>
        </p:txBody>
      </p:sp>
      <p:sp>
        <p:nvSpPr>
          <p:cNvPr id="5" name="Footer Placeholder 4">
            <a:extLst>
              <a:ext uri="{FF2B5EF4-FFF2-40B4-BE49-F238E27FC236}">
                <a16:creationId xmlns:a16="http://schemas.microsoft.com/office/drawing/2014/main" id="{4BFD6CB8-AB91-EB0E-1571-E4FC03E30EE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0D97C113-DD01-81A7-7BD8-BA09F1F3A45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511C2C75-AA06-49C2-A852-3D95676F42A4}" type="slidenum">
              <a:rPr lang="en-US" smtClean="0"/>
              <a:t>‹#›</a:t>
            </a:fld>
            <a:endParaRPr lang="en-US"/>
          </a:p>
        </p:txBody>
      </p:sp>
    </p:spTree>
    <p:extLst>
      <p:ext uri="{BB962C8B-B14F-4D97-AF65-F5344CB8AC3E}">
        <p14:creationId xmlns:p14="http://schemas.microsoft.com/office/powerpoint/2010/main" val="33208638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A thermometer with the sun shining through it&#10;&#10;AI-generated content may be incorrect.">
            <a:extLst>
              <a:ext uri="{FF2B5EF4-FFF2-40B4-BE49-F238E27FC236}">
                <a16:creationId xmlns:a16="http://schemas.microsoft.com/office/drawing/2014/main" id="{B130738A-D098-A5A6-0BDC-9E5DAF2EC78B}"/>
              </a:ext>
            </a:extLst>
          </p:cNvPr>
          <p:cNvPicPr>
            <a:picLocks noChangeAspect="1"/>
          </p:cNvPicPr>
          <p:nvPr/>
        </p:nvPicPr>
        <p:blipFill>
          <a:blip r:embed="rId3">
            <a:extLst>
              <a:ext uri="{28A0092B-C50C-407E-A947-70E740481C1C}">
                <a14:useLocalDpi xmlns:a14="http://schemas.microsoft.com/office/drawing/2010/main" val="0"/>
              </a:ext>
            </a:extLst>
          </a:blip>
          <a:srcRect r="17904"/>
          <a:stretch>
            <a:fillRect/>
          </a:stretch>
        </p:blipFill>
        <p:spPr>
          <a:xfrm>
            <a:off x="-97275" y="0"/>
            <a:ext cx="12289276" cy="6858000"/>
          </a:xfrm>
          <a:prstGeom prst="rect">
            <a:avLst/>
          </a:prstGeom>
        </p:spPr>
      </p:pic>
      <p:sp>
        <p:nvSpPr>
          <p:cNvPr id="11" name="Rectangle 10">
            <a:extLst>
              <a:ext uri="{FF2B5EF4-FFF2-40B4-BE49-F238E27FC236}">
                <a16:creationId xmlns:a16="http://schemas.microsoft.com/office/drawing/2014/main" id="{0A624618-A931-69A7-52A9-C86DDA153852}"/>
              </a:ext>
            </a:extLst>
          </p:cNvPr>
          <p:cNvSpPr/>
          <p:nvPr/>
        </p:nvSpPr>
        <p:spPr>
          <a:xfrm>
            <a:off x="-97276" y="0"/>
            <a:ext cx="12289276" cy="6926094"/>
          </a:xfrm>
          <a:prstGeom prst="rect">
            <a:avLst/>
          </a:prstGeom>
          <a:gradFill>
            <a:gsLst>
              <a:gs pos="0">
                <a:srgbClr val="FF6600"/>
              </a:gs>
              <a:gs pos="56000">
                <a:srgbClr val="FF6600">
                  <a:alpha val="5000"/>
                </a:srgbClr>
              </a:gs>
            </a:gsLst>
            <a:lin ang="0" scaled="0"/>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88BC4790-D1DD-2318-F726-FB281155FF0C}"/>
              </a:ext>
            </a:extLst>
          </p:cNvPr>
          <p:cNvSpPr txBox="1"/>
          <p:nvPr/>
        </p:nvSpPr>
        <p:spPr>
          <a:xfrm>
            <a:off x="408560" y="2734748"/>
            <a:ext cx="4435813" cy="1138773"/>
          </a:xfrm>
          <a:prstGeom prst="rect">
            <a:avLst/>
          </a:prstGeom>
          <a:noFill/>
        </p:spPr>
        <p:txBody>
          <a:bodyPr wrap="square" rtlCol="0">
            <a:spAutoFit/>
          </a:bodyPr>
          <a:lstStyle/>
          <a:p>
            <a:r>
              <a:rPr lang="en-US" sz="3200" b="1" dirty="0">
                <a:solidFill>
                  <a:schemeClr val="bg1"/>
                </a:solidFill>
                <a:latin typeface="Abadi" panose="020B0604020104020204" pitchFamily="34" charset="0"/>
              </a:rPr>
              <a:t>Temperature </a:t>
            </a:r>
            <a:r>
              <a:rPr lang="en-US" sz="3600" b="1" dirty="0">
                <a:solidFill>
                  <a:schemeClr val="bg1"/>
                </a:solidFill>
                <a:latin typeface="Abadi" panose="020B0604020104020204" pitchFamily="34" charset="0"/>
              </a:rPr>
              <a:t>Variations</a:t>
            </a:r>
          </a:p>
          <a:p>
            <a:r>
              <a:rPr lang="en-US" sz="3200" b="1" dirty="0">
                <a:solidFill>
                  <a:schemeClr val="bg1"/>
                </a:solidFill>
                <a:latin typeface="Abadi" panose="020B0604020104020204" pitchFamily="34" charset="0"/>
              </a:rPr>
              <a:t>In Pakistan</a:t>
            </a:r>
          </a:p>
        </p:txBody>
      </p:sp>
      <p:sp>
        <p:nvSpPr>
          <p:cNvPr id="13" name="TextBox 12">
            <a:extLst>
              <a:ext uri="{FF2B5EF4-FFF2-40B4-BE49-F238E27FC236}">
                <a16:creationId xmlns:a16="http://schemas.microsoft.com/office/drawing/2014/main" id="{1621B901-3D10-3968-83B5-0ADD9F1006D4}"/>
              </a:ext>
            </a:extLst>
          </p:cNvPr>
          <p:cNvSpPr txBox="1"/>
          <p:nvPr/>
        </p:nvSpPr>
        <p:spPr>
          <a:xfrm>
            <a:off x="564202" y="4367720"/>
            <a:ext cx="1313234" cy="523220"/>
          </a:xfrm>
          <a:prstGeom prst="rect">
            <a:avLst/>
          </a:prstGeom>
          <a:noFill/>
        </p:spPr>
        <p:txBody>
          <a:bodyPr wrap="square" rtlCol="0">
            <a:spAutoFit/>
          </a:bodyPr>
          <a:lstStyle/>
          <a:p>
            <a:r>
              <a:rPr lang="en-US" sz="1400" dirty="0">
                <a:solidFill>
                  <a:schemeClr val="bg1"/>
                </a:solidFill>
                <a:latin typeface="Abadi" panose="020B0604020104020204" pitchFamily="34" charset="0"/>
              </a:rPr>
              <a:t>&lt;Your Name&gt;</a:t>
            </a:r>
          </a:p>
          <a:p>
            <a:r>
              <a:rPr lang="en-US" sz="1400" dirty="0">
                <a:solidFill>
                  <a:schemeClr val="bg1"/>
                </a:solidFill>
                <a:latin typeface="Abadi" panose="020B0604020104020204" pitchFamily="34" charset="0"/>
              </a:rPr>
              <a:t>&lt;Date&gt;</a:t>
            </a:r>
          </a:p>
        </p:txBody>
      </p:sp>
    </p:spTree>
    <p:extLst>
      <p:ext uri="{BB962C8B-B14F-4D97-AF65-F5344CB8AC3E}">
        <p14:creationId xmlns:p14="http://schemas.microsoft.com/office/powerpoint/2010/main" val="13053349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2BCCD8-4C63-24D8-836D-04CC8E379EAF}"/>
            </a:ext>
          </a:extLst>
        </p:cNvPr>
        <p:cNvGrpSpPr/>
        <p:nvPr/>
      </p:nvGrpSpPr>
      <p:grpSpPr>
        <a:xfrm>
          <a:off x="0" y="0"/>
          <a:ext cx="0" cy="0"/>
          <a:chOff x="0" y="0"/>
          <a:chExt cx="0" cy="0"/>
        </a:xfrm>
      </p:grpSpPr>
      <p:pic>
        <p:nvPicPr>
          <p:cNvPr id="5" name="Picture 4" descr="A stone arch over a road with Khyber Pass in the background&#10;&#10;AI-generated content may be incorrect.">
            <a:extLst>
              <a:ext uri="{FF2B5EF4-FFF2-40B4-BE49-F238E27FC236}">
                <a16:creationId xmlns:a16="http://schemas.microsoft.com/office/drawing/2014/main" id="{44B00C92-57D2-D983-93FB-3ACC44BB5B9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Rectangle 5">
            <a:extLst>
              <a:ext uri="{FF2B5EF4-FFF2-40B4-BE49-F238E27FC236}">
                <a16:creationId xmlns:a16="http://schemas.microsoft.com/office/drawing/2014/main" id="{A29E2876-7BDB-0B80-6D86-3AE7963B1AF0}"/>
              </a:ext>
            </a:extLst>
          </p:cNvPr>
          <p:cNvSpPr/>
          <p:nvPr/>
        </p:nvSpPr>
        <p:spPr>
          <a:xfrm>
            <a:off x="-97276" y="0"/>
            <a:ext cx="12289276" cy="6926094"/>
          </a:xfrm>
          <a:prstGeom prst="rect">
            <a:avLst/>
          </a:prstGeom>
          <a:gradFill>
            <a:gsLst>
              <a:gs pos="0">
                <a:srgbClr val="FF6600"/>
              </a:gs>
              <a:gs pos="100000">
                <a:srgbClr val="FF6600">
                  <a:alpha val="5000"/>
                </a:srgbClr>
              </a:gs>
            </a:gsLst>
            <a:lin ang="0" scaled="0"/>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dirty="0">
              <a:latin typeface="Abadi" panose="020B0604020104020204" pitchFamily="34" charset="0"/>
            </a:endParaRPr>
          </a:p>
        </p:txBody>
      </p:sp>
      <p:sp>
        <p:nvSpPr>
          <p:cNvPr id="7" name="TextBox 6">
            <a:extLst>
              <a:ext uri="{FF2B5EF4-FFF2-40B4-BE49-F238E27FC236}">
                <a16:creationId xmlns:a16="http://schemas.microsoft.com/office/drawing/2014/main" id="{C9CFBDA4-2CE3-4FD8-E5EA-66E87BB44D14}"/>
              </a:ext>
            </a:extLst>
          </p:cNvPr>
          <p:cNvSpPr txBox="1"/>
          <p:nvPr/>
        </p:nvSpPr>
        <p:spPr>
          <a:xfrm>
            <a:off x="817120" y="2473140"/>
            <a:ext cx="4435813" cy="584775"/>
          </a:xfrm>
          <a:prstGeom prst="rect">
            <a:avLst/>
          </a:prstGeom>
          <a:noFill/>
        </p:spPr>
        <p:txBody>
          <a:bodyPr wrap="square" rtlCol="0">
            <a:spAutoFit/>
          </a:bodyPr>
          <a:lstStyle/>
          <a:p>
            <a:r>
              <a:rPr lang="en-US" sz="3200" b="1" dirty="0">
                <a:solidFill>
                  <a:schemeClr val="bg1"/>
                </a:solidFill>
                <a:latin typeface="Abadi" panose="020B0604020104020204" pitchFamily="34" charset="0"/>
              </a:rPr>
              <a:t>Section 3</a:t>
            </a:r>
          </a:p>
        </p:txBody>
      </p:sp>
      <p:sp>
        <p:nvSpPr>
          <p:cNvPr id="8" name="TextBox 7">
            <a:extLst>
              <a:ext uri="{FF2B5EF4-FFF2-40B4-BE49-F238E27FC236}">
                <a16:creationId xmlns:a16="http://schemas.microsoft.com/office/drawing/2014/main" id="{8B6519B9-F2C4-6BF5-0C38-12500A88CB46}"/>
              </a:ext>
            </a:extLst>
          </p:cNvPr>
          <p:cNvSpPr txBox="1"/>
          <p:nvPr/>
        </p:nvSpPr>
        <p:spPr>
          <a:xfrm>
            <a:off x="817120" y="3105834"/>
            <a:ext cx="3321934" cy="646331"/>
          </a:xfrm>
          <a:prstGeom prst="rect">
            <a:avLst/>
          </a:prstGeom>
          <a:noFill/>
        </p:spPr>
        <p:txBody>
          <a:bodyPr wrap="square" rtlCol="0">
            <a:spAutoFit/>
          </a:bodyPr>
          <a:lstStyle/>
          <a:p>
            <a:r>
              <a:rPr lang="en-US" dirty="0">
                <a:solidFill>
                  <a:schemeClr val="bg1"/>
                </a:solidFill>
                <a:latin typeface="Abadi" panose="020B0604020104020204" pitchFamily="34" charset="0"/>
              </a:rPr>
              <a:t>Mean Temperature Comparison of Areas Throughout the Years</a:t>
            </a:r>
          </a:p>
        </p:txBody>
      </p:sp>
    </p:spTree>
    <p:extLst>
      <p:ext uri="{BB962C8B-B14F-4D97-AF65-F5344CB8AC3E}">
        <p14:creationId xmlns:p14="http://schemas.microsoft.com/office/powerpoint/2010/main" val="27044611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21F8BC-DE87-DBCD-9066-1A2826827719}"/>
            </a:ext>
          </a:extLst>
        </p:cNvPr>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F4FB8F70-C5C7-FA73-2F3C-928D5C4FD3E7}"/>
              </a:ext>
            </a:extLst>
          </p:cNvPr>
          <p:cNvCxnSpPr>
            <a:cxnSpLocks/>
          </p:cNvCxnSpPr>
          <p:nvPr/>
        </p:nvCxnSpPr>
        <p:spPr>
          <a:xfrm>
            <a:off x="1021404" y="1332688"/>
            <a:ext cx="10155677" cy="0"/>
          </a:xfrm>
          <a:prstGeom prst="line">
            <a:avLst/>
          </a:prstGeom>
          <a:ln>
            <a:solidFill>
              <a:srgbClr val="FF6600"/>
            </a:solidFill>
          </a:ln>
        </p:spPr>
        <p:style>
          <a:lnRef idx="1">
            <a:schemeClr val="accent6"/>
          </a:lnRef>
          <a:fillRef idx="0">
            <a:schemeClr val="accent6"/>
          </a:fillRef>
          <a:effectRef idx="0">
            <a:schemeClr val="accent6"/>
          </a:effectRef>
          <a:fontRef idx="minor">
            <a:schemeClr val="tx1"/>
          </a:fontRef>
        </p:style>
      </p:cxnSp>
      <p:sp>
        <p:nvSpPr>
          <p:cNvPr id="17" name="TextBox 16">
            <a:extLst>
              <a:ext uri="{FF2B5EF4-FFF2-40B4-BE49-F238E27FC236}">
                <a16:creationId xmlns:a16="http://schemas.microsoft.com/office/drawing/2014/main" id="{59ABD263-A533-9DA7-AB26-A15B9A86C5C3}"/>
              </a:ext>
            </a:extLst>
          </p:cNvPr>
          <p:cNvSpPr txBox="1"/>
          <p:nvPr/>
        </p:nvSpPr>
        <p:spPr>
          <a:xfrm>
            <a:off x="1264597" y="422348"/>
            <a:ext cx="10155677" cy="646331"/>
          </a:xfrm>
          <a:prstGeom prst="rect">
            <a:avLst/>
          </a:prstGeom>
          <a:noFill/>
        </p:spPr>
        <p:txBody>
          <a:bodyPr wrap="square" rtlCol="0">
            <a:spAutoFit/>
          </a:bodyPr>
          <a:lstStyle/>
          <a:p>
            <a:r>
              <a:rPr lang="en-US" sz="3600" dirty="0">
                <a:solidFill>
                  <a:srgbClr val="FF6600"/>
                </a:solidFill>
                <a:latin typeface="Abadi" panose="020B0604020104020204" pitchFamily="34" charset="0"/>
              </a:rPr>
              <a:t>Temp. Comparison Throughout The Years 1/2</a:t>
            </a:r>
          </a:p>
        </p:txBody>
      </p:sp>
      <p:sp>
        <p:nvSpPr>
          <p:cNvPr id="26" name="Slide Number Placeholder 25">
            <a:extLst>
              <a:ext uri="{FF2B5EF4-FFF2-40B4-BE49-F238E27FC236}">
                <a16:creationId xmlns:a16="http://schemas.microsoft.com/office/drawing/2014/main" id="{030CCCAA-52F2-4C8B-C656-48EB8C3E089E}"/>
              </a:ext>
            </a:extLst>
          </p:cNvPr>
          <p:cNvSpPr>
            <a:spLocks noGrp="1"/>
          </p:cNvSpPr>
          <p:nvPr>
            <p:ph type="sldNum" sz="quarter" idx="12"/>
          </p:nvPr>
        </p:nvSpPr>
        <p:spPr>
          <a:xfrm>
            <a:off x="8600872" y="6356350"/>
            <a:ext cx="2743200" cy="365125"/>
          </a:xfrm>
        </p:spPr>
        <p:txBody>
          <a:bodyPr/>
          <a:lstStyle/>
          <a:p>
            <a:fld id="{511C2C75-AA06-49C2-A852-3D95676F42A4}" type="slidenum">
              <a:rPr lang="en-US" sz="1600" smtClean="0">
                <a:solidFill>
                  <a:srgbClr val="FF6600"/>
                </a:solidFill>
              </a:rPr>
              <a:t>11</a:t>
            </a:fld>
            <a:endParaRPr lang="en-US" dirty="0">
              <a:solidFill>
                <a:srgbClr val="FF6600"/>
              </a:solidFill>
            </a:endParaRPr>
          </a:p>
        </p:txBody>
      </p:sp>
      <p:pic>
        <p:nvPicPr>
          <p:cNvPr id="3" name="Picture 2" descr="A graph showing different types of temperature&#10;&#10;AI-generated content may be incorrect.">
            <a:extLst>
              <a:ext uri="{FF2B5EF4-FFF2-40B4-BE49-F238E27FC236}">
                <a16:creationId xmlns:a16="http://schemas.microsoft.com/office/drawing/2014/main" id="{B795E8F5-9CCA-99C3-4C3B-85C914D0859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15502" y="1659095"/>
            <a:ext cx="8053865" cy="4370848"/>
          </a:xfrm>
          <a:prstGeom prst="rect">
            <a:avLst/>
          </a:prstGeom>
        </p:spPr>
      </p:pic>
    </p:spTree>
    <p:extLst>
      <p:ext uri="{BB962C8B-B14F-4D97-AF65-F5344CB8AC3E}">
        <p14:creationId xmlns:p14="http://schemas.microsoft.com/office/powerpoint/2010/main" val="40550653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B390B6-90F4-59B0-34DF-44E791D0BF58}"/>
            </a:ext>
          </a:extLst>
        </p:cNvPr>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B14E92BA-FACC-9A1F-5A64-79FE93CBE103}"/>
              </a:ext>
            </a:extLst>
          </p:cNvPr>
          <p:cNvCxnSpPr>
            <a:cxnSpLocks/>
          </p:cNvCxnSpPr>
          <p:nvPr/>
        </p:nvCxnSpPr>
        <p:spPr>
          <a:xfrm>
            <a:off x="1021404" y="1332688"/>
            <a:ext cx="10155677" cy="0"/>
          </a:xfrm>
          <a:prstGeom prst="line">
            <a:avLst/>
          </a:prstGeom>
          <a:ln>
            <a:solidFill>
              <a:srgbClr val="FF6600"/>
            </a:solidFill>
          </a:ln>
        </p:spPr>
        <p:style>
          <a:lnRef idx="1">
            <a:schemeClr val="accent6"/>
          </a:lnRef>
          <a:fillRef idx="0">
            <a:schemeClr val="accent6"/>
          </a:fillRef>
          <a:effectRef idx="0">
            <a:schemeClr val="accent6"/>
          </a:effectRef>
          <a:fontRef idx="minor">
            <a:schemeClr val="tx1"/>
          </a:fontRef>
        </p:style>
      </p:cxnSp>
      <p:sp>
        <p:nvSpPr>
          <p:cNvPr id="17" name="TextBox 16">
            <a:extLst>
              <a:ext uri="{FF2B5EF4-FFF2-40B4-BE49-F238E27FC236}">
                <a16:creationId xmlns:a16="http://schemas.microsoft.com/office/drawing/2014/main" id="{85327418-A2D2-9E41-9610-EAF5C3C81192}"/>
              </a:ext>
            </a:extLst>
          </p:cNvPr>
          <p:cNvSpPr txBox="1"/>
          <p:nvPr/>
        </p:nvSpPr>
        <p:spPr>
          <a:xfrm>
            <a:off x="1264597" y="422348"/>
            <a:ext cx="10155677" cy="646331"/>
          </a:xfrm>
          <a:prstGeom prst="rect">
            <a:avLst/>
          </a:prstGeom>
          <a:noFill/>
        </p:spPr>
        <p:txBody>
          <a:bodyPr wrap="square" rtlCol="0">
            <a:spAutoFit/>
          </a:bodyPr>
          <a:lstStyle/>
          <a:p>
            <a:r>
              <a:rPr lang="en-US" sz="3600" dirty="0">
                <a:solidFill>
                  <a:srgbClr val="FF6600"/>
                </a:solidFill>
                <a:latin typeface="Abadi" panose="020B0604020104020204" pitchFamily="34" charset="0"/>
              </a:rPr>
              <a:t>Temp. Comparison Throughout The Years 2/2</a:t>
            </a:r>
          </a:p>
        </p:txBody>
      </p:sp>
      <p:sp>
        <p:nvSpPr>
          <p:cNvPr id="26" name="Slide Number Placeholder 25">
            <a:extLst>
              <a:ext uri="{FF2B5EF4-FFF2-40B4-BE49-F238E27FC236}">
                <a16:creationId xmlns:a16="http://schemas.microsoft.com/office/drawing/2014/main" id="{1E6114CC-DFE0-0E4E-240A-9AE14120048C}"/>
              </a:ext>
            </a:extLst>
          </p:cNvPr>
          <p:cNvSpPr>
            <a:spLocks noGrp="1"/>
          </p:cNvSpPr>
          <p:nvPr>
            <p:ph type="sldNum" sz="quarter" idx="12"/>
          </p:nvPr>
        </p:nvSpPr>
        <p:spPr>
          <a:xfrm>
            <a:off x="8600872" y="6356350"/>
            <a:ext cx="2743200" cy="365125"/>
          </a:xfrm>
        </p:spPr>
        <p:txBody>
          <a:bodyPr/>
          <a:lstStyle/>
          <a:p>
            <a:fld id="{511C2C75-AA06-49C2-A852-3D95676F42A4}" type="slidenum">
              <a:rPr lang="en-US" sz="1600" smtClean="0">
                <a:solidFill>
                  <a:srgbClr val="FF6600"/>
                </a:solidFill>
              </a:rPr>
              <a:t>12</a:t>
            </a:fld>
            <a:endParaRPr lang="en-US" dirty="0">
              <a:solidFill>
                <a:srgbClr val="FF6600"/>
              </a:solidFill>
            </a:endParaRPr>
          </a:p>
        </p:txBody>
      </p:sp>
      <p:sp>
        <p:nvSpPr>
          <p:cNvPr id="27" name="TextBox 26">
            <a:extLst>
              <a:ext uri="{FF2B5EF4-FFF2-40B4-BE49-F238E27FC236}">
                <a16:creationId xmlns:a16="http://schemas.microsoft.com/office/drawing/2014/main" id="{50E0A181-F007-DC77-17CD-CE1941911133}"/>
              </a:ext>
            </a:extLst>
          </p:cNvPr>
          <p:cNvSpPr txBox="1"/>
          <p:nvPr/>
        </p:nvSpPr>
        <p:spPr>
          <a:xfrm>
            <a:off x="1021404" y="1780895"/>
            <a:ext cx="10155677" cy="2308324"/>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Abadi" panose="020B0604020104020204" pitchFamily="34" charset="0"/>
              </a:rPr>
              <a:t>This graphs shows the mean temperature change in the </a:t>
            </a:r>
            <a:r>
              <a:rPr lang="en-US" dirty="0" err="1">
                <a:latin typeface="Abadi" panose="020B0604020104020204" pitchFamily="34" charset="0"/>
              </a:rPr>
              <a:t>Balochistan</a:t>
            </a:r>
            <a:r>
              <a:rPr lang="en-US" dirty="0">
                <a:latin typeface="Abadi" panose="020B0604020104020204" pitchFamily="34" charset="0"/>
              </a:rPr>
              <a:t>, KPK and Islamabad from the years 2015 to 2020. KPK records the lowest temperature in all years while </a:t>
            </a:r>
            <a:r>
              <a:rPr lang="en-US" dirty="0" err="1">
                <a:latin typeface="Abadi" panose="020B0604020104020204" pitchFamily="34" charset="0"/>
              </a:rPr>
              <a:t>Balochistan</a:t>
            </a:r>
            <a:r>
              <a:rPr lang="en-US" dirty="0">
                <a:latin typeface="Abadi" panose="020B0604020104020204" pitchFamily="34" charset="0"/>
              </a:rPr>
              <a:t> reports the highest.</a:t>
            </a:r>
          </a:p>
          <a:p>
            <a:endParaRPr lang="en-US" dirty="0">
              <a:latin typeface="Abadi" panose="020B0604020104020204" pitchFamily="34" charset="0"/>
            </a:endParaRPr>
          </a:p>
          <a:p>
            <a:pPr marL="285750" indent="-285750">
              <a:buFont typeface="Arial" panose="020B0604020202020204" pitchFamily="34" charset="0"/>
              <a:buChar char="•"/>
            </a:pPr>
            <a:r>
              <a:rPr lang="en-US" dirty="0">
                <a:latin typeface="Abadi" panose="020B0604020104020204" pitchFamily="34" charset="0"/>
              </a:rPr>
              <a:t>We can notice that they follow almost the same pattern in terms of mean temperature. Their temperature peaks in 2016, and drops to the lowest in 2020, except for </a:t>
            </a:r>
            <a:r>
              <a:rPr lang="en-US" dirty="0" err="1">
                <a:latin typeface="Abadi" panose="020B0604020104020204" pitchFamily="34" charset="0"/>
              </a:rPr>
              <a:t>Balochistan</a:t>
            </a:r>
            <a:r>
              <a:rPr lang="en-US" dirty="0">
                <a:latin typeface="Abadi" panose="020B0604020104020204" pitchFamily="34" charset="0"/>
              </a:rPr>
              <a:t>, whose mean temperature peaks in 2018 </a:t>
            </a:r>
          </a:p>
          <a:p>
            <a:endParaRPr lang="en-US" dirty="0">
              <a:latin typeface="Abadi" panose="020B0604020104020204" pitchFamily="34" charset="0"/>
            </a:endParaRPr>
          </a:p>
        </p:txBody>
      </p:sp>
    </p:spTree>
    <p:extLst>
      <p:ext uri="{BB962C8B-B14F-4D97-AF65-F5344CB8AC3E}">
        <p14:creationId xmlns:p14="http://schemas.microsoft.com/office/powerpoint/2010/main" val="15180444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sunset over a building&#10;&#10;AI-generated content may be incorrect.">
            <a:extLst>
              <a:ext uri="{FF2B5EF4-FFF2-40B4-BE49-F238E27FC236}">
                <a16:creationId xmlns:a16="http://schemas.microsoft.com/office/drawing/2014/main" id="{B59B8937-E664-FF58-686E-74A68AFC814B}"/>
              </a:ext>
            </a:extLst>
          </p:cNvPr>
          <p:cNvPicPr>
            <a:picLocks noChangeAspect="1"/>
          </p:cNvPicPr>
          <p:nvPr/>
        </p:nvPicPr>
        <p:blipFill>
          <a:blip r:embed="rId2">
            <a:extLst>
              <a:ext uri="{28A0092B-C50C-407E-A947-70E740481C1C}">
                <a14:useLocalDpi xmlns:a14="http://schemas.microsoft.com/office/drawing/2010/main" val="0"/>
              </a:ext>
            </a:extLst>
          </a:blip>
          <a:srcRect t="22324" b="1410"/>
          <a:stretch>
            <a:fillRect/>
          </a:stretch>
        </p:blipFill>
        <p:spPr>
          <a:xfrm>
            <a:off x="-388471" y="-562708"/>
            <a:ext cx="12968941" cy="7631723"/>
          </a:xfrm>
          <a:prstGeom prst="rect">
            <a:avLst/>
          </a:prstGeom>
        </p:spPr>
      </p:pic>
      <p:sp>
        <p:nvSpPr>
          <p:cNvPr id="9" name="Rectangle 8">
            <a:extLst>
              <a:ext uri="{FF2B5EF4-FFF2-40B4-BE49-F238E27FC236}">
                <a16:creationId xmlns:a16="http://schemas.microsoft.com/office/drawing/2014/main" id="{A55DEBEE-2516-6866-6DA3-E6E53A5AA127}"/>
              </a:ext>
            </a:extLst>
          </p:cNvPr>
          <p:cNvSpPr/>
          <p:nvPr/>
        </p:nvSpPr>
        <p:spPr>
          <a:xfrm>
            <a:off x="-388472" y="-562708"/>
            <a:ext cx="12968941" cy="7631722"/>
          </a:xfrm>
          <a:prstGeom prst="rect">
            <a:avLst/>
          </a:prstGeom>
          <a:gradFill>
            <a:gsLst>
              <a:gs pos="0">
                <a:srgbClr val="FF6600"/>
              </a:gs>
              <a:gs pos="100000">
                <a:srgbClr val="FF6600">
                  <a:alpha val="5000"/>
                </a:srgbClr>
              </a:gs>
            </a:gsLst>
            <a:lin ang="0" scaled="0"/>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dirty="0">
              <a:latin typeface="Abadi" panose="020B0604020104020204" pitchFamily="34" charset="0"/>
            </a:endParaRPr>
          </a:p>
        </p:txBody>
      </p:sp>
      <p:sp>
        <p:nvSpPr>
          <p:cNvPr id="10" name="TextBox 9">
            <a:extLst>
              <a:ext uri="{FF2B5EF4-FFF2-40B4-BE49-F238E27FC236}">
                <a16:creationId xmlns:a16="http://schemas.microsoft.com/office/drawing/2014/main" id="{A69C8B63-687B-09D7-6B71-2180F2AF0607}"/>
              </a:ext>
            </a:extLst>
          </p:cNvPr>
          <p:cNvSpPr txBox="1"/>
          <p:nvPr/>
        </p:nvSpPr>
        <p:spPr>
          <a:xfrm>
            <a:off x="817120" y="2473140"/>
            <a:ext cx="4435813" cy="584775"/>
          </a:xfrm>
          <a:prstGeom prst="rect">
            <a:avLst/>
          </a:prstGeom>
          <a:noFill/>
        </p:spPr>
        <p:txBody>
          <a:bodyPr wrap="square" rtlCol="0">
            <a:spAutoFit/>
          </a:bodyPr>
          <a:lstStyle/>
          <a:p>
            <a:r>
              <a:rPr lang="en-US" sz="3200" b="1" dirty="0">
                <a:solidFill>
                  <a:schemeClr val="bg1"/>
                </a:solidFill>
                <a:latin typeface="Abadi" panose="020B0604020104020204" pitchFamily="34" charset="0"/>
              </a:rPr>
              <a:t>Section 4</a:t>
            </a:r>
          </a:p>
        </p:txBody>
      </p:sp>
      <p:sp>
        <p:nvSpPr>
          <p:cNvPr id="11" name="TextBox 10">
            <a:extLst>
              <a:ext uri="{FF2B5EF4-FFF2-40B4-BE49-F238E27FC236}">
                <a16:creationId xmlns:a16="http://schemas.microsoft.com/office/drawing/2014/main" id="{60C118CA-83C7-FAEA-85F8-BEC32A6F9EC9}"/>
              </a:ext>
            </a:extLst>
          </p:cNvPr>
          <p:cNvSpPr txBox="1"/>
          <p:nvPr/>
        </p:nvSpPr>
        <p:spPr>
          <a:xfrm>
            <a:off x="817120" y="3105834"/>
            <a:ext cx="3321934" cy="369332"/>
          </a:xfrm>
          <a:prstGeom prst="rect">
            <a:avLst/>
          </a:prstGeom>
          <a:noFill/>
        </p:spPr>
        <p:txBody>
          <a:bodyPr wrap="square" rtlCol="0">
            <a:spAutoFit/>
          </a:bodyPr>
          <a:lstStyle/>
          <a:p>
            <a:r>
              <a:rPr lang="en-US" dirty="0">
                <a:solidFill>
                  <a:schemeClr val="bg1"/>
                </a:solidFill>
                <a:latin typeface="Abadi" panose="020B0604020104020204" pitchFamily="34" charset="0"/>
              </a:rPr>
              <a:t>Key Findings and Conclusion</a:t>
            </a:r>
          </a:p>
        </p:txBody>
      </p:sp>
    </p:spTree>
    <p:extLst>
      <p:ext uri="{BB962C8B-B14F-4D97-AF65-F5344CB8AC3E}">
        <p14:creationId xmlns:p14="http://schemas.microsoft.com/office/powerpoint/2010/main" val="26190894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DE9512-FC1E-1DCE-851B-74F52A0298C5}"/>
            </a:ext>
          </a:extLst>
        </p:cNvPr>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A2F8EF3C-891E-8D5A-1195-321CBDFCB439}"/>
              </a:ext>
            </a:extLst>
          </p:cNvPr>
          <p:cNvCxnSpPr>
            <a:cxnSpLocks/>
          </p:cNvCxnSpPr>
          <p:nvPr/>
        </p:nvCxnSpPr>
        <p:spPr>
          <a:xfrm>
            <a:off x="1021404" y="1332688"/>
            <a:ext cx="10155677" cy="0"/>
          </a:xfrm>
          <a:prstGeom prst="line">
            <a:avLst/>
          </a:prstGeom>
          <a:ln>
            <a:solidFill>
              <a:srgbClr val="FF6600"/>
            </a:solidFill>
          </a:ln>
        </p:spPr>
        <p:style>
          <a:lnRef idx="1">
            <a:schemeClr val="accent6"/>
          </a:lnRef>
          <a:fillRef idx="0">
            <a:schemeClr val="accent6"/>
          </a:fillRef>
          <a:effectRef idx="0">
            <a:schemeClr val="accent6"/>
          </a:effectRef>
          <a:fontRef idx="minor">
            <a:schemeClr val="tx1"/>
          </a:fontRef>
        </p:style>
      </p:cxnSp>
      <p:sp>
        <p:nvSpPr>
          <p:cNvPr id="17" name="TextBox 16">
            <a:extLst>
              <a:ext uri="{FF2B5EF4-FFF2-40B4-BE49-F238E27FC236}">
                <a16:creationId xmlns:a16="http://schemas.microsoft.com/office/drawing/2014/main" id="{340A9D9F-9654-7AC0-5E4E-B95B698C6596}"/>
              </a:ext>
            </a:extLst>
          </p:cNvPr>
          <p:cNvSpPr txBox="1"/>
          <p:nvPr/>
        </p:nvSpPr>
        <p:spPr>
          <a:xfrm>
            <a:off x="1264597" y="422348"/>
            <a:ext cx="10155677" cy="646331"/>
          </a:xfrm>
          <a:prstGeom prst="rect">
            <a:avLst/>
          </a:prstGeom>
          <a:noFill/>
        </p:spPr>
        <p:txBody>
          <a:bodyPr wrap="square" rtlCol="0">
            <a:spAutoFit/>
          </a:bodyPr>
          <a:lstStyle/>
          <a:p>
            <a:r>
              <a:rPr lang="en-US" sz="3600" dirty="0">
                <a:solidFill>
                  <a:srgbClr val="FF6600"/>
                </a:solidFill>
                <a:latin typeface="Abadi" panose="020B0604020104020204" pitchFamily="34" charset="0"/>
              </a:rPr>
              <a:t>Key Findings and Conclusions</a:t>
            </a:r>
          </a:p>
        </p:txBody>
      </p:sp>
      <p:sp>
        <p:nvSpPr>
          <p:cNvPr id="26" name="Slide Number Placeholder 25">
            <a:extLst>
              <a:ext uri="{FF2B5EF4-FFF2-40B4-BE49-F238E27FC236}">
                <a16:creationId xmlns:a16="http://schemas.microsoft.com/office/drawing/2014/main" id="{410C5A2E-D0D9-6EA3-1711-5E6B11DA5696}"/>
              </a:ext>
            </a:extLst>
          </p:cNvPr>
          <p:cNvSpPr>
            <a:spLocks noGrp="1"/>
          </p:cNvSpPr>
          <p:nvPr>
            <p:ph type="sldNum" sz="quarter" idx="12"/>
          </p:nvPr>
        </p:nvSpPr>
        <p:spPr>
          <a:xfrm>
            <a:off x="8600872" y="6356350"/>
            <a:ext cx="2743200" cy="365125"/>
          </a:xfrm>
        </p:spPr>
        <p:txBody>
          <a:bodyPr/>
          <a:lstStyle/>
          <a:p>
            <a:fld id="{511C2C75-AA06-49C2-A852-3D95676F42A4}" type="slidenum">
              <a:rPr lang="en-US" sz="1600" smtClean="0">
                <a:solidFill>
                  <a:srgbClr val="FF6600"/>
                </a:solidFill>
              </a:rPr>
              <a:t>14</a:t>
            </a:fld>
            <a:endParaRPr lang="en-US" dirty="0">
              <a:solidFill>
                <a:srgbClr val="FF6600"/>
              </a:solidFill>
            </a:endParaRPr>
          </a:p>
        </p:txBody>
      </p:sp>
      <p:sp>
        <p:nvSpPr>
          <p:cNvPr id="27" name="TextBox 26">
            <a:extLst>
              <a:ext uri="{FF2B5EF4-FFF2-40B4-BE49-F238E27FC236}">
                <a16:creationId xmlns:a16="http://schemas.microsoft.com/office/drawing/2014/main" id="{5476EC5E-1AF2-B2DB-8739-D6A29188304E}"/>
              </a:ext>
            </a:extLst>
          </p:cNvPr>
          <p:cNvSpPr txBox="1"/>
          <p:nvPr/>
        </p:nvSpPr>
        <p:spPr>
          <a:xfrm>
            <a:off x="1021404" y="1780895"/>
            <a:ext cx="10155677" cy="3693319"/>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Abadi" panose="020B0604020104020204" pitchFamily="34" charset="0"/>
              </a:rPr>
              <a:t>From the observations we made, we can see that the overall temperature of these Pakistani Areas has been decreasing, showing the greatest decrease from 2019 to 2020. This could be because of the reduced carbon emissions from vehicles because of Covid-19 Lockdown, and other factors may contribute as well.</a:t>
            </a:r>
          </a:p>
          <a:p>
            <a:endParaRPr lang="en-US" dirty="0">
              <a:latin typeface="Abadi" panose="020B0604020104020204" pitchFamily="34" charset="0"/>
            </a:endParaRPr>
          </a:p>
          <a:p>
            <a:pPr marL="285750" indent="-285750">
              <a:buFont typeface="Arial" panose="020B0604020202020204" pitchFamily="34" charset="0"/>
              <a:buChar char="•"/>
            </a:pPr>
            <a:r>
              <a:rPr lang="en-US" dirty="0">
                <a:latin typeface="Abadi" panose="020B0604020104020204" pitchFamily="34" charset="0"/>
              </a:rPr>
              <a:t>KPK has been extravagantly the coldest area among these constantly from 2015 to 2020. This could be attributed to the fact that KPK has the highest altitude as compared to the other areas. On the opposite end, </a:t>
            </a:r>
            <a:r>
              <a:rPr lang="en-US" dirty="0" err="1">
                <a:latin typeface="Abadi" panose="020B0604020104020204" pitchFamily="34" charset="0"/>
              </a:rPr>
              <a:t>Balochistan</a:t>
            </a:r>
            <a:r>
              <a:rPr lang="en-US" dirty="0">
                <a:latin typeface="Abadi" panose="020B0604020104020204" pitchFamily="34" charset="0"/>
              </a:rPr>
              <a:t> has the highest temperature in this time frame, mainly because it’s a dry region, hence it records high summer temperatures. </a:t>
            </a:r>
          </a:p>
          <a:p>
            <a:pPr marL="285750" indent="-285750">
              <a:buFont typeface="Arial" panose="020B0604020202020204" pitchFamily="34" charset="0"/>
              <a:buChar char="•"/>
            </a:pPr>
            <a:endParaRPr lang="en-US" dirty="0">
              <a:latin typeface="Abadi" panose="020B0604020104020204" pitchFamily="34" charset="0"/>
            </a:endParaRPr>
          </a:p>
          <a:p>
            <a:pPr marL="285750" indent="-285750">
              <a:buFont typeface="Arial" panose="020B0604020202020204" pitchFamily="34" charset="0"/>
              <a:buChar char="•"/>
            </a:pPr>
            <a:r>
              <a:rPr lang="en-US" dirty="0">
                <a:latin typeface="Abadi" panose="020B0604020104020204" pitchFamily="34" charset="0"/>
              </a:rPr>
              <a:t>The mean temperature peaks in 2016, making it the hottest year in this range, and the coldest year in this range is 2020 as the mean temperature is the lowest in that year.</a:t>
            </a:r>
          </a:p>
          <a:p>
            <a:endParaRPr lang="en-US" dirty="0">
              <a:latin typeface="Abadi" panose="020B0604020104020204" pitchFamily="34" charset="0"/>
            </a:endParaRPr>
          </a:p>
        </p:txBody>
      </p:sp>
    </p:spTree>
    <p:extLst>
      <p:ext uri="{BB962C8B-B14F-4D97-AF65-F5344CB8AC3E}">
        <p14:creationId xmlns:p14="http://schemas.microsoft.com/office/powerpoint/2010/main" val="285789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E107C9-CFC9-1137-60A2-F25C17F6B918}"/>
            </a:ext>
          </a:extLst>
        </p:cNvPr>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22F1C595-5192-FDAC-E660-3DCC4821C97A}"/>
              </a:ext>
            </a:extLst>
          </p:cNvPr>
          <p:cNvCxnSpPr>
            <a:cxnSpLocks/>
          </p:cNvCxnSpPr>
          <p:nvPr/>
        </p:nvCxnSpPr>
        <p:spPr>
          <a:xfrm>
            <a:off x="1021404" y="1332688"/>
            <a:ext cx="10155677" cy="0"/>
          </a:xfrm>
          <a:prstGeom prst="line">
            <a:avLst/>
          </a:prstGeom>
          <a:ln>
            <a:solidFill>
              <a:srgbClr val="FF6600"/>
            </a:solidFill>
          </a:ln>
        </p:spPr>
        <p:style>
          <a:lnRef idx="1">
            <a:schemeClr val="accent6"/>
          </a:lnRef>
          <a:fillRef idx="0">
            <a:schemeClr val="accent6"/>
          </a:fillRef>
          <a:effectRef idx="0">
            <a:schemeClr val="accent6"/>
          </a:effectRef>
          <a:fontRef idx="minor">
            <a:schemeClr val="tx1"/>
          </a:fontRef>
        </p:style>
      </p:cxnSp>
      <p:sp>
        <p:nvSpPr>
          <p:cNvPr id="17" name="TextBox 16">
            <a:extLst>
              <a:ext uri="{FF2B5EF4-FFF2-40B4-BE49-F238E27FC236}">
                <a16:creationId xmlns:a16="http://schemas.microsoft.com/office/drawing/2014/main" id="{F6AB5EDE-9733-145B-56E0-2281B6BB5124}"/>
              </a:ext>
            </a:extLst>
          </p:cNvPr>
          <p:cNvSpPr txBox="1"/>
          <p:nvPr/>
        </p:nvSpPr>
        <p:spPr>
          <a:xfrm>
            <a:off x="1264597" y="422348"/>
            <a:ext cx="10155677" cy="646331"/>
          </a:xfrm>
          <a:prstGeom prst="rect">
            <a:avLst/>
          </a:prstGeom>
          <a:noFill/>
        </p:spPr>
        <p:txBody>
          <a:bodyPr wrap="square" rtlCol="0">
            <a:spAutoFit/>
          </a:bodyPr>
          <a:lstStyle/>
          <a:p>
            <a:r>
              <a:rPr lang="en-US" sz="3600" dirty="0">
                <a:solidFill>
                  <a:srgbClr val="FF6600"/>
                </a:solidFill>
                <a:latin typeface="Abadi" panose="020B0604020104020204" pitchFamily="34" charset="0"/>
              </a:rPr>
              <a:t>Outline</a:t>
            </a:r>
          </a:p>
        </p:txBody>
      </p:sp>
      <p:sp>
        <p:nvSpPr>
          <p:cNvPr id="26" name="Slide Number Placeholder 25">
            <a:extLst>
              <a:ext uri="{FF2B5EF4-FFF2-40B4-BE49-F238E27FC236}">
                <a16:creationId xmlns:a16="http://schemas.microsoft.com/office/drawing/2014/main" id="{069F4415-FD46-C4B5-2848-26D0D2BA8D77}"/>
              </a:ext>
            </a:extLst>
          </p:cNvPr>
          <p:cNvSpPr>
            <a:spLocks noGrp="1"/>
          </p:cNvSpPr>
          <p:nvPr>
            <p:ph type="sldNum" sz="quarter" idx="12"/>
          </p:nvPr>
        </p:nvSpPr>
        <p:spPr>
          <a:xfrm>
            <a:off x="8600872" y="6356350"/>
            <a:ext cx="2743200" cy="365125"/>
          </a:xfrm>
        </p:spPr>
        <p:txBody>
          <a:bodyPr/>
          <a:lstStyle/>
          <a:p>
            <a:fld id="{511C2C75-AA06-49C2-A852-3D95676F42A4}" type="slidenum">
              <a:rPr lang="en-US" sz="1600" smtClean="0">
                <a:solidFill>
                  <a:srgbClr val="FF6600"/>
                </a:solidFill>
              </a:rPr>
              <a:t>2</a:t>
            </a:fld>
            <a:endParaRPr lang="en-US" dirty="0">
              <a:solidFill>
                <a:srgbClr val="FF6600"/>
              </a:solidFill>
            </a:endParaRPr>
          </a:p>
        </p:txBody>
      </p:sp>
      <p:sp>
        <p:nvSpPr>
          <p:cNvPr id="27" name="TextBox 26">
            <a:extLst>
              <a:ext uri="{FF2B5EF4-FFF2-40B4-BE49-F238E27FC236}">
                <a16:creationId xmlns:a16="http://schemas.microsoft.com/office/drawing/2014/main" id="{89CB0596-3516-7A28-DF8C-CF3B686A577A}"/>
              </a:ext>
            </a:extLst>
          </p:cNvPr>
          <p:cNvSpPr txBox="1"/>
          <p:nvPr/>
        </p:nvSpPr>
        <p:spPr>
          <a:xfrm>
            <a:off x="1021404" y="1780895"/>
            <a:ext cx="10155677" cy="2585323"/>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Abadi" panose="020B0604020104020204" pitchFamily="34" charset="0"/>
              </a:rPr>
              <a:t>Executive Summary</a:t>
            </a:r>
          </a:p>
          <a:p>
            <a:pPr marL="285750" indent="-285750">
              <a:buFont typeface="Arial" panose="020B0604020202020204" pitchFamily="34" charset="0"/>
              <a:buChar char="•"/>
            </a:pPr>
            <a:endParaRPr lang="en-US" dirty="0">
              <a:latin typeface="Abadi" panose="020B0604020104020204" pitchFamily="34" charset="0"/>
            </a:endParaRPr>
          </a:p>
          <a:p>
            <a:pPr marL="285750" indent="-285750">
              <a:buFont typeface="Arial" panose="020B0604020202020204" pitchFamily="34" charset="0"/>
              <a:buChar char="•"/>
            </a:pPr>
            <a:r>
              <a:rPr lang="en-US" dirty="0">
                <a:latin typeface="Abadi" panose="020B0604020104020204" pitchFamily="34" charset="0"/>
              </a:rPr>
              <a:t>Mean Temperature Comparison of Different Areas</a:t>
            </a:r>
          </a:p>
          <a:p>
            <a:pPr marL="285750" indent="-285750">
              <a:buFont typeface="Arial" panose="020B0604020202020204" pitchFamily="34" charset="0"/>
              <a:buChar char="•"/>
            </a:pPr>
            <a:endParaRPr lang="en-US" dirty="0">
              <a:latin typeface="Abadi" panose="020B0604020104020204" pitchFamily="34" charset="0"/>
            </a:endParaRPr>
          </a:p>
          <a:p>
            <a:pPr marL="285750" indent="-285750">
              <a:buFont typeface="Arial" panose="020B0604020202020204" pitchFamily="34" charset="0"/>
              <a:buChar char="•"/>
            </a:pPr>
            <a:r>
              <a:rPr lang="en-US" dirty="0">
                <a:latin typeface="Abadi" panose="020B0604020104020204" pitchFamily="34" charset="0"/>
              </a:rPr>
              <a:t>Mean Temperature of Pakistan Through the Years</a:t>
            </a:r>
          </a:p>
          <a:p>
            <a:pPr marL="285750" indent="-285750">
              <a:buFont typeface="Arial" panose="020B0604020202020204" pitchFamily="34" charset="0"/>
              <a:buChar char="•"/>
            </a:pPr>
            <a:endParaRPr lang="en-US" dirty="0">
              <a:latin typeface="Abadi" panose="020B0604020104020204" pitchFamily="34" charset="0"/>
            </a:endParaRPr>
          </a:p>
          <a:p>
            <a:pPr marL="285750" indent="-285750">
              <a:buFont typeface="Arial" panose="020B0604020202020204" pitchFamily="34" charset="0"/>
              <a:buChar char="•"/>
            </a:pPr>
            <a:r>
              <a:rPr lang="en-US" dirty="0">
                <a:latin typeface="Abadi" panose="020B0604020104020204" pitchFamily="34" charset="0"/>
              </a:rPr>
              <a:t>Mean Temperature Comparison of Areas Through the Years</a:t>
            </a:r>
          </a:p>
          <a:p>
            <a:pPr marL="285750" indent="-285750">
              <a:buFont typeface="Arial" panose="020B0604020202020204" pitchFamily="34" charset="0"/>
              <a:buChar char="•"/>
            </a:pPr>
            <a:endParaRPr lang="en-US" dirty="0">
              <a:latin typeface="Abadi" panose="020B0604020104020204" pitchFamily="34" charset="0"/>
            </a:endParaRPr>
          </a:p>
          <a:p>
            <a:pPr marL="285750" indent="-285750">
              <a:buFont typeface="Arial" panose="020B0604020202020204" pitchFamily="34" charset="0"/>
              <a:buChar char="•"/>
            </a:pPr>
            <a:r>
              <a:rPr lang="en-US" dirty="0">
                <a:latin typeface="Abadi" panose="020B0604020104020204" pitchFamily="34" charset="0"/>
              </a:rPr>
              <a:t>Key Findings and Conclusion</a:t>
            </a:r>
          </a:p>
        </p:txBody>
      </p:sp>
    </p:spTree>
    <p:extLst>
      <p:ext uri="{BB962C8B-B14F-4D97-AF65-F5344CB8AC3E}">
        <p14:creationId xmlns:p14="http://schemas.microsoft.com/office/powerpoint/2010/main" val="37800049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14B07C27-8973-0D5B-FEA5-3486456BB000}"/>
              </a:ext>
            </a:extLst>
          </p:cNvPr>
          <p:cNvCxnSpPr>
            <a:cxnSpLocks/>
          </p:cNvCxnSpPr>
          <p:nvPr/>
        </p:nvCxnSpPr>
        <p:spPr>
          <a:xfrm>
            <a:off x="1021404" y="1332688"/>
            <a:ext cx="10155677" cy="0"/>
          </a:xfrm>
          <a:prstGeom prst="line">
            <a:avLst/>
          </a:prstGeom>
          <a:ln>
            <a:solidFill>
              <a:srgbClr val="FF6600"/>
            </a:solidFill>
          </a:ln>
        </p:spPr>
        <p:style>
          <a:lnRef idx="1">
            <a:schemeClr val="accent6"/>
          </a:lnRef>
          <a:fillRef idx="0">
            <a:schemeClr val="accent6"/>
          </a:fillRef>
          <a:effectRef idx="0">
            <a:schemeClr val="accent6"/>
          </a:effectRef>
          <a:fontRef idx="minor">
            <a:schemeClr val="tx1"/>
          </a:fontRef>
        </p:style>
      </p:cxnSp>
      <p:sp>
        <p:nvSpPr>
          <p:cNvPr id="17" name="TextBox 16">
            <a:extLst>
              <a:ext uri="{FF2B5EF4-FFF2-40B4-BE49-F238E27FC236}">
                <a16:creationId xmlns:a16="http://schemas.microsoft.com/office/drawing/2014/main" id="{859DF532-22D8-A68E-CD9D-811818A7D400}"/>
              </a:ext>
            </a:extLst>
          </p:cNvPr>
          <p:cNvSpPr txBox="1"/>
          <p:nvPr/>
        </p:nvSpPr>
        <p:spPr>
          <a:xfrm>
            <a:off x="1264597" y="422348"/>
            <a:ext cx="10155677" cy="646331"/>
          </a:xfrm>
          <a:prstGeom prst="rect">
            <a:avLst/>
          </a:prstGeom>
          <a:noFill/>
        </p:spPr>
        <p:txBody>
          <a:bodyPr wrap="square" rtlCol="0">
            <a:spAutoFit/>
          </a:bodyPr>
          <a:lstStyle/>
          <a:p>
            <a:r>
              <a:rPr lang="en-US" sz="3600" dirty="0">
                <a:solidFill>
                  <a:srgbClr val="FF6600"/>
                </a:solidFill>
                <a:latin typeface="Abadi" panose="020B0604020104020204" pitchFamily="34" charset="0"/>
              </a:rPr>
              <a:t>Executive Summary</a:t>
            </a:r>
          </a:p>
        </p:txBody>
      </p:sp>
      <p:sp>
        <p:nvSpPr>
          <p:cNvPr id="26" name="Slide Number Placeholder 25">
            <a:extLst>
              <a:ext uri="{FF2B5EF4-FFF2-40B4-BE49-F238E27FC236}">
                <a16:creationId xmlns:a16="http://schemas.microsoft.com/office/drawing/2014/main" id="{EE72706E-FACA-A69E-9371-948B8ACE0E2D}"/>
              </a:ext>
            </a:extLst>
          </p:cNvPr>
          <p:cNvSpPr>
            <a:spLocks noGrp="1"/>
          </p:cNvSpPr>
          <p:nvPr>
            <p:ph type="sldNum" sz="quarter" idx="12"/>
          </p:nvPr>
        </p:nvSpPr>
        <p:spPr>
          <a:xfrm>
            <a:off x="8600872" y="6356350"/>
            <a:ext cx="2743200" cy="365125"/>
          </a:xfrm>
        </p:spPr>
        <p:txBody>
          <a:bodyPr/>
          <a:lstStyle/>
          <a:p>
            <a:fld id="{511C2C75-AA06-49C2-A852-3D95676F42A4}" type="slidenum">
              <a:rPr lang="en-US" sz="1600" smtClean="0">
                <a:solidFill>
                  <a:srgbClr val="FF6600"/>
                </a:solidFill>
              </a:rPr>
              <a:t>3</a:t>
            </a:fld>
            <a:endParaRPr lang="en-US" dirty="0">
              <a:solidFill>
                <a:srgbClr val="FF6600"/>
              </a:solidFill>
            </a:endParaRPr>
          </a:p>
        </p:txBody>
      </p:sp>
      <p:sp>
        <p:nvSpPr>
          <p:cNvPr id="27" name="TextBox 26">
            <a:extLst>
              <a:ext uri="{FF2B5EF4-FFF2-40B4-BE49-F238E27FC236}">
                <a16:creationId xmlns:a16="http://schemas.microsoft.com/office/drawing/2014/main" id="{B8F3763D-0F42-15AE-E084-A8DC00BEE1EA}"/>
              </a:ext>
            </a:extLst>
          </p:cNvPr>
          <p:cNvSpPr txBox="1"/>
          <p:nvPr/>
        </p:nvSpPr>
        <p:spPr>
          <a:xfrm>
            <a:off x="1021404" y="1780895"/>
            <a:ext cx="10155677" cy="2308324"/>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Abadi" panose="020B0604020104020204" pitchFamily="34" charset="0"/>
              </a:rPr>
              <a:t>An analysis was applied on the data regarding the Northern, North-Western and Western areas of Pakistan, more specifically in </a:t>
            </a:r>
            <a:r>
              <a:rPr lang="en-US" dirty="0" err="1">
                <a:latin typeface="Abadi" panose="020B0604020104020204" pitchFamily="34" charset="0"/>
              </a:rPr>
              <a:t>Balochistan</a:t>
            </a:r>
            <a:r>
              <a:rPr lang="en-US" dirty="0">
                <a:latin typeface="Abadi" panose="020B0604020104020204" pitchFamily="34" charset="0"/>
              </a:rPr>
              <a:t>, Khyber </a:t>
            </a:r>
            <a:r>
              <a:rPr lang="en-US" dirty="0" err="1">
                <a:latin typeface="Abadi" panose="020B0604020104020204" pitchFamily="34" charset="0"/>
              </a:rPr>
              <a:t>Pakhtun</a:t>
            </a:r>
            <a:r>
              <a:rPr lang="en-US" dirty="0">
                <a:latin typeface="Abadi" panose="020B0604020104020204" pitchFamily="34" charset="0"/>
              </a:rPr>
              <a:t> </a:t>
            </a:r>
            <a:r>
              <a:rPr lang="en-US" dirty="0" err="1">
                <a:latin typeface="Abadi" panose="020B0604020104020204" pitchFamily="34" charset="0"/>
              </a:rPr>
              <a:t>Khwa</a:t>
            </a:r>
            <a:r>
              <a:rPr lang="en-US" dirty="0">
                <a:latin typeface="Abadi" panose="020B0604020104020204" pitchFamily="34" charset="0"/>
              </a:rPr>
              <a:t> and Islamabad, with respect to their temperature (</a:t>
            </a:r>
            <a:r>
              <a:rPr lang="en-US" dirty="0"/>
              <a:t>°C</a:t>
            </a:r>
            <a:r>
              <a:rPr lang="en-US" dirty="0">
                <a:latin typeface="Abadi" panose="020B0604020104020204" pitchFamily="34" charset="0"/>
              </a:rPr>
              <a:t>) throughout the years from 2015-2020. The goal of this project was to find any underlying patterns that exist inside this data, and during the analysis, multiple patterns were discovered which provided us with significant insights. </a:t>
            </a:r>
          </a:p>
          <a:p>
            <a:endParaRPr lang="en-US" dirty="0">
              <a:latin typeface="Abadi" panose="020B0604020104020204" pitchFamily="34" charset="0"/>
            </a:endParaRPr>
          </a:p>
          <a:p>
            <a:pPr marL="285750" indent="-285750">
              <a:buFont typeface="Arial" panose="020B0604020202020204" pitchFamily="34" charset="0"/>
              <a:buChar char="•"/>
            </a:pPr>
            <a:r>
              <a:rPr lang="en-US" dirty="0">
                <a:latin typeface="Abadi" panose="020B0604020104020204" pitchFamily="34" charset="0"/>
              </a:rPr>
              <a:t>The visualizations of this data has been provided in the presentation going forward in the form of various charts and graphs for a better visual understanding</a:t>
            </a:r>
          </a:p>
        </p:txBody>
      </p:sp>
    </p:spTree>
    <p:extLst>
      <p:ext uri="{BB962C8B-B14F-4D97-AF65-F5344CB8AC3E}">
        <p14:creationId xmlns:p14="http://schemas.microsoft.com/office/powerpoint/2010/main" val="23371397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699836-37E8-DD9C-7600-BB008E9AAB2A}"/>
            </a:ext>
          </a:extLst>
        </p:cNvPr>
        <p:cNvGrpSpPr/>
        <p:nvPr/>
      </p:nvGrpSpPr>
      <p:grpSpPr>
        <a:xfrm>
          <a:off x="0" y="0"/>
          <a:ext cx="0" cy="0"/>
          <a:chOff x="0" y="0"/>
          <a:chExt cx="0" cy="0"/>
        </a:xfrm>
      </p:grpSpPr>
      <p:sp>
        <p:nvSpPr>
          <p:cNvPr id="12" name="TextBox 11">
            <a:extLst>
              <a:ext uri="{FF2B5EF4-FFF2-40B4-BE49-F238E27FC236}">
                <a16:creationId xmlns:a16="http://schemas.microsoft.com/office/drawing/2014/main" id="{601654F6-F1BB-826D-D06E-E58AE752E9C8}"/>
              </a:ext>
            </a:extLst>
          </p:cNvPr>
          <p:cNvSpPr txBox="1"/>
          <p:nvPr/>
        </p:nvSpPr>
        <p:spPr>
          <a:xfrm>
            <a:off x="408560" y="2734748"/>
            <a:ext cx="4435813" cy="1138773"/>
          </a:xfrm>
          <a:prstGeom prst="rect">
            <a:avLst/>
          </a:prstGeom>
          <a:noFill/>
        </p:spPr>
        <p:txBody>
          <a:bodyPr wrap="square" rtlCol="0">
            <a:spAutoFit/>
          </a:bodyPr>
          <a:lstStyle/>
          <a:p>
            <a:r>
              <a:rPr lang="en-US" sz="3200" b="1" dirty="0">
                <a:solidFill>
                  <a:schemeClr val="bg1"/>
                </a:solidFill>
                <a:latin typeface="Abadi" panose="020B0604020104020204" pitchFamily="34" charset="0"/>
              </a:rPr>
              <a:t>Temperature </a:t>
            </a:r>
            <a:r>
              <a:rPr lang="en-US" sz="3600" b="1" dirty="0">
                <a:solidFill>
                  <a:schemeClr val="bg1"/>
                </a:solidFill>
                <a:latin typeface="Abadi" panose="020B0604020104020204" pitchFamily="34" charset="0"/>
              </a:rPr>
              <a:t>Variations</a:t>
            </a:r>
          </a:p>
          <a:p>
            <a:r>
              <a:rPr lang="en-US" sz="3200" b="1" dirty="0">
                <a:solidFill>
                  <a:schemeClr val="bg1"/>
                </a:solidFill>
                <a:latin typeface="Abadi" panose="020B0604020104020204" pitchFamily="34" charset="0"/>
              </a:rPr>
              <a:t>In Pakistan</a:t>
            </a:r>
          </a:p>
        </p:txBody>
      </p:sp>
      <p:sp>
        <p:nvSpPr>
          <p:cNvPr id="13" name="TextBox 12">
            <a:extLst>
              <a:ext uri="{FF2B5EF4-FFF2-40B4-BE49-F238E27FC236}">
                <a16:creationId xmlns:a16="http://schemas.microsoft.com/office/drawing/2014/main" id="{05F9F92D-9303-9659-7E35-63A835CD7AF5}"/>
              </a:ext>
            </a:extLst>
          </p:cNvPr>
          <p:cNvSpPr txBox="1"/>
          <p:nvPr/>
        </p:nvSpPr>
        <p:spPr>
          <a:xfrm>
            <a:off x="564202" y="4367720"/>
            <a:ext cx="1313234" cy="523220"/>
          </a:xfrm>
          <a:prstGeom prst="rect">
            <a:avLst/>
          </a:prstGeom>
          <a:noFill/>
        </p:spPr>
        <p:txBody>
          <a:bodyPr wrap="square" rtlCol="0">
            <a:spAutoFit/>
          </a:bodyPr>
          <a:lstStyle/>
          <a:p>
            <a:r>
              <a:rPr lang="en-US" sz="1400" dirty="0">
                <a:solidFill>
                  <a:schemeClr val="bg1"/>
                </a:solidFill>
                <a:latin typeface="Abadi" panose="020B0604020104020204" pitchFamily="34" charset="0"/>
              </a:rPr>
              <a:t>&lt;Your Name&gt;</a:t>
            </a:r>
          </a:p>
          <a:p>
            <a:r>
              <a:rPr lang="en-US" sz="1400" dirty="0">
                <a:solidFill>
                  <a:schemeClr val="bg1"/>
                </a:solidFill>
                <a:latin typeface="Abadi" panose="020B0604020104020204" pitchFamily="34" charset="0"/>
              </a:rPr>
              <a:t>&lt;Date&gt;</a:t>
            </a:r>
          </a:p>
        </p:txBody>
      </p:sp>
      <p:pic>
        <p:nvPicPr>
          <p:cNvPr id="3" name="Picture 2" descr="A building in the middle of a city&#10;&#10;AI-generated content may be incorrect.">
            <a:extLst>
              <a:ext uri="{FF2B5EF4-FFF2-40B4-BE49-F238E27FC236}">
                <a16:creationId xmlns:a16="http://schemas.microsoft.com/office/drawing/2014/main" id="{416DC62C-CFBC-EFCD-B86A-5DAF58F7CC2E}"/>
              </a:ext>
            </a:extLst>
          </p:cNvPr>
          <p:cNvPicPr>
            <a:picLocks noChangeAspect="1"/>
          </p:cNvPicPr>
          <p:nvPr/>
        </p:nvPicPr>
        <p:blipFill>
          <a:blip r:embed="rId3">
            <a:extLst>
              <a:ext uri="{28A0092B-C50C-407E-A947-70E740481C1C}">
                <a14:useLocalDpi xmlns:a14="http://schemas.microsoft.com/office/drawing/2010/main" val="0"/>
              </a:ext>
            </a:extLst>
          </a:blip>
          <a:srcRect t="4489" b="7599"/>
          <a:stretch>
            <a:fillRect/>
          </a:stretch>
        </p:blipFill>
        <p:spPr>
          <a:xfrm>
            <a:off x="0" y="0"/>
            <a:ext cx="12192000" cy="6858000"/>
          </a:xfrm>
          <a:prstGeom prst="rect">
            <a:avLst/>
          </a:prstGeom>
        </p:spPr>
      </p:pic>
      <p:sp>
        <p:nvSpPr>
          <p:cNvPr id="4" name="Rectangle 3">
            <a:extLst>
              <a:ext uri="{FF2B5EF4-FFF2-40B4-BE49-F238E27FC236}">
                <a16:creationId xmlns:a16="http://schemas.microsoft.com/office/drawing/2014/main" id="{3F241D1F-157C-9CAB-6B63-6C37D46D751D}"/>
              </a:ext>
            </a:extLst>
          </p:cNvPr>
          <p:cNvSpPr/>
          <p:nvPr/>
        </p:nvSpPr>
        <p:spPr>
          <a:xfrm>
            <a:off x="-97276" y="0"/>
            <a:ext cx="12289276" cy="6926094"/>
          </a:xfrm>
          <a:prstGeom prst="rect">
            <a:avLst/>
          </a:prstGeom>
          <a:gradFill>
            <a:gsLst>
              <a:gs pos="0">
                <a:srgbClr val="FF6600"/>
              </a:gs>
              <a:gs pos="100000">
                <a:srgbClr val="FF6600">
                  <a:alpha val="5000"/>
                </a:srgbClr>
              </a:gs>
            </a:gsLst>
            <a:lin ang="0" scaled="0"/>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dirty="0">
              <a:latin typeface="Abadi" panose="020B0604020104020204" pitchFamily="34" charset="0"/>
            </a:endParaRPr>
          </a:p>
        </p:txBody>
      </p:sp>
      <p:sp>
        <p:nvSpPr>
          <p:cNvPr id="7" name="TextBox 6">
            <a:extLst>
              <a:ext uri="{FF2B5EF4-FFF2-40B4-BE49-F238E27FC236}">
                <a16:creationId xmlns:a16="http://schemas.microsoft.com/office/drawing/2014/main" id="{C26BD063-7103-E5F9-EAF5-17FF10F61042}"/>
              </a:ext>
            </a:extLst>
          </p:cNvPr>
          <p:cNvSpPr txBox="1"/>
          <p:nvPr/>
        </p:nvSpPr>
        <p:spPr>
          <a:xfrm>
            <a:off x="817120" y="2473140"/>
            <a:ext cx="4435813" cy="584775"/>
          </a:xfrm>
          <a:prstGeom prst="rect">
            <a:avLst/>
          </a:prstGeom>
          <a:noFill/>
        </p:spPr>
        <p:txBody>
          <a:bodyPr wrap="square" rtlCol="0">
            <a:spAutoFit/>
          </a:bodyPr>
          <a:lstStyle/>
          <a:p>
            <a:r>
              <a:rPr lang="en-US" sz="3200" b="1" dirty="0">
                <a:solidFill>
                  <a:schemeClr val="bg1"/>
                </a:solidFill>
                <a:latin typeface="Abadi" panose="020B0604020104020204" pitchFamily="34" charset="0"/>
              </a:rPr>
              <a:t>Section 1</a:t>
            </a:r>
          </a:p>
        </p:txBody>
      </p:sp>
      <p:sp>
        <p:nvSpPr>
          <p:cNvPr id="8" name="TextBox 7">
            <a:extLst>
              <a:ext uri="{FF2B5EF4-FFF2-40B4-BE49-F238E27FC236}">
                <a16:creationId xmlns:a16="http://schemas.microsoft.com/office/drawing/2014/main" id="{61E1E95E-7E7A-D522-F65D-EE33C3E086F1}"/>
              </a:ext>
            </a:extLst>
          </p:cNvPr>
          <p:cNvSpPr txBox="1"/>
          <p:nvPr/>
        </p:nvSpPr>
        <p:spPr>
          <a:xfrm>
            <a:off x="817120" y="3105834"/>
            <a:ext cx="3321934" cy="646331"/>
          </a:xfrm>
          <a:prstGeom prst="rect">
            <a:avLst/>
          </a:prstGeom>
          <a:noFill/>
        </p:spPr>
        <p:txBody>
          <a:bodyPr wrap="square" rtlCol="0">
            <a:spAutoFit/>
          </a:bodyPr>
          <a:lstStyle/>
          <a:p>
            <a:r>
              <a:rPr lang="en-US" dirty="0">
                <a:solidFill>
                  <a:schemeClr val="bg1"/>
                </a:solidFill>
                <a:latin typeface="Abadi" panose="020B0604020104020204" pitchFamily="34" charset="0"/>
              </a:rPr>
              <a:t>Mean Temperature Comparison of Different Areas</a:t>
            </a:r>
          </a:p>
        </p:txBody>
      </p:sp>
    </p:spTree>
    <p:extLst>
      <p:ext uri="{BB962C8B-B14F-4D97-AF65-F5344CB8AC3E}">
        <p14:creationId xmlns:p14="http://schemas.microsoft.com/office/powerpoint/2010/main" val="42676017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0D590C-4995-3514-1EBF-D0C45C89160B}"/>
            </a:ext>
          </a:extLst>
        </p:cNvPr>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0D9ED282-AF9F-AC42-E5AB-43564F45BA82}"/>
              </a:ext>
            </a:extLst>
          </p:cNvPr>
          <p:cNvCxnSpPr>
            <a:cxnSpLocks/>
          </p:cNvCxnSpPr>
          <p:nvPr/>
        </p:nvCxnSpPr>
        <p:spPr>
          <a:xfrm>
            <a:off x="1021404" y="1332688"/>
            <a:ext cx="10155677" cy="0"/>
          </a:xfrm>
          <a:prstGeom prst="line">
            <a:avLst/>
          </a:prstGeom>
          <a:ln>
            <a:solidFill>
              <a:srgbClr val="FF6600"/>
            </a:solidFill>
          </a:ln>
        </p:spPr>
        <p:style>
          <a:lnRef idx="1">
            <a:schemeClr val="accent6"/>
          </a:lnRef>
          <a:fillRef idx="0">
            <a:schemeClr val="accent6"/>
          </a:fillRef>
          <a:effectRef idx="0">
            <a:schemeClr val="accent6"/>
          </a:effectRef>
          <a:fontRef idx="minor">
            <a:schemeClr val="tx1"/>
          </a:fontRef>
        </p:style>
      </p:cxnSp>
      <p:sp>
        <p:nvSpPr>
          <p:cNvPr id="17" name="TextBox 16">
            <a:extLst>
              <a:ext uri="{FF2B5EF4-FFF2-40B4-BE49-F238E27FC236}">
                <a16:creationId xmlns:a16="http://schemas.microsoft.com/office/drawing/2014/main" id="{FA370605-6E62-0957-6975-DEE639B03061}"/>
              </a:ext>
            </a:extLst>
          </p:cNvPr>
          <p:cNvSpPr txBox="1"/>
          <p:nvPr/>
        </p:nvSpPr>
        <p:spPr>
          <a:xfrm>
            <a:off x="1264597" y="422348"/>
            <a:ext cx="10155677" cy="646331"/>
          </a:xfrm>
          <a:prstGeom prst="rect">
            <a:avLst/>
          </a:prstGeom>
          <a:noFill/>
        </p:spPr>
        <p:txBody>
          <a:bodyPr wrap="square" rtlCol="0">
            <a:spAutoFit/>
          </a:bodyPr>
          <a:lstStyle/>
          <a:p>
            <a:r>
              <a:rPr lang="en-US" sz="3600" dirty="0">
                <a:solidFill>
                  <a:srgbClr val="FF6600"/>
                </a:solidFill>
                <a:latin typeface="Abadi" panose="020B0604020104020204" pitchFamily="34" charset="0"/>
              </a:rPr>
              <a:t>Comparison of Different Areas 1/2</a:t>
            </a:r>
          </a:p>
        </p:txBody>
      </p:sp>
      <p:sp>
        <p:nvSpPr>
          <p:cNvPr id="26" name="Slide Number Placeholder 25">
            <a:extLst>
              <a:ext uri="{FF2B5EF4-FFF2-40B4-BE49-F238E27FC236}">
                <a16:creationId xmlns:a16="http://schemas.microsoft.com/office/drawing/2014/main" id="{7541A5D4-FE45-6E11-E858-2BAF41811B17}"/>
              </a:ext>
            </a:extLst>
          </p:cNvPr>
          <p:cNvSpPr>
            <a:spLocks noGrp="1"/>
          </p:cNvSpPr>
          <p:nvPr>
            <p:ph type="sldNum" sz="quarter" idx="12"/>
          </p:nvPr>
        </p:nvSpPr>
        <p:spPr>
          <a:xfrm>
            <a:off x="8600872" y="6356350"/>
            <a:ext cx="2743200" cy="365125"/>
          </a:xfrm>
        </p:spPr>
        <p:txBody>
          <a:bodyPr/>
          <a:lstStyle/>
          <a:p>
            <a:fld id="{511C2C75-AA06-49C2-A852-3D95676F42A4}" type="slidenum">
              <a:rPr lang="en-US" sz="1600" smtClean="0">
                <a:solidFill>
                  <a:srgbClr val="FF6600"/>
                </a:solidFill>
              </a:rPr>
              <a:t>5</a:t>
            </a:fld>
            <a:endParaRPr lang="en-US" dirty="0">
              <a:solidFill>
                <a:srgbClr val="FF6600"/>
              </a:solidFill>
            </a:endParaRPr>
          </a:p>
        </p:txBody>
      </p:sp>
      <p:pic>
        <p:nvPicPr>
          <p:cNvPr id="3" name="Picture 2" descr="A graph of different colored bars&#10;&#10;AI-generated content may be incorrect.">
            <a:extLst>
              <a:ext uri="{FF2B5EF4-FFF2-40B4-BE49-F238E27FC236}">
                <a16:creationId xmlns:a16="http://schemas.microsoft.com/office/drawing/2014/main" id="{E9A6B102-5623-50EE-BDC9-6A8B992B92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37707" y="1546596"/>
            <a:ext cx="9116586" cy="4809754"/>
          </a:xfrm>
          <a:prstGeom prst="rect">
            <a:avLst/>
          </a:prstGeom>
        </p:spPr>
      </p:pic>
    </p:spTree>
    <p:extLst>
      <p:ext uri="{BB962C8B-B14F-4D97-AF65-F5344CB8AC3E}">
        <p14:creationId xmlns:p14="http://schemas.microsoft.com/office/powerpoint/2010/main" val="17133662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8D1A64-06DA-4F68-0212-4105BDF8A190}"/>
            </a:ext>
          </a:extLst>
        </p:cNvPr>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FEA7FDEA-3B84-6033-CB42-26E8E06A51B9}"/>
              </a:ext>
            </a:extLst>
          </p:cNvPr>
          <p:cNvCxnSpPr>
            <a:cxnSpLocks/>
          </p:cNvCxnSpPr>
          <p:nvPr/>
        </p:nvCxnSpPr>
        <p:spPr>
          <a:xfrm>
            <a:off x="1021404" y="1332688"/>
            <a:ext cx="10155677" cy="0"/>
          </a:xfrm>
          <a:prstGeom prst="line">
            <a:avLst/>
          </a:prstGeom>
          <a:ln>
            <a:solidFill>
              <a:srgbClr val="FF6600"/>
            </a:solidFill>
          </a:ln>
        </p:spPr>
        <p:style>
          <a:lnRef idx="1">
            <a:schemeClr val="accent6"/>
          </a:lnRef>
          <a:fillRef idx="0">
            <a:schemeClr val="accent6"/>
          </a:fillRef>
          <a:effectRef idx="0">
            <a:schemeClr val="accent6"/>
          </a:effectRef>
          <a:fontRef idx="minor">
            <a:schemeClr val="tx1"/>
          </a:fontRef>
        </p:style>
      </p:cxnSp>
      <p:sp>
        <p:nvSpPr>
          <p:cNvPr id="17" name="TextBox 16">
            <a:extLst>
              <a:ext uri="{FF2B5EF4-FFF2-40B4-BE49-F238E27FC236}">
                <a16:creationId xmlns:a16="http://schemas.microsoft.com/office/drawing/2014/main" id="{F9942FA3-7111-9AF3-B42A-50B7E6BDB6B7}"/>
              </a:ext>
            </a:extLst>
          </p:cNvPr>
          <p:cNvSpPr txBox="1"/>
          <p:nvPr/>
        </p:nvSpPr>
        <p:spPr>
          <a:xfrm>
            <a:off x="1264597" y="422348"/>
            <a:ext cx="10155677" cy="646331"/>
          </a:xfrm>
          <a:prstGeom prst="rect">
            <a:avLst/>
          </a:prstGeom>
          <a:noFill/>
        </p:spPr>
        <p:txBody>
          <a:bodyPr wrap="square" rtlCol="0">
            <a:spAutoFit/>
          </a:bodyPr>
          <a:lstStyle/>
          <a:p>
            <a:r>
              <a:rPr lang="en-US" sz="3600" dirty="0">
                <a:solidFill>
                  <a:srgbClr val="FF6600"/>
                </a:solidFill>
                <a:latin typeface="Abadi" panose="020B0604020104020204" pitchFamily="34" charset="0"/>
              </a:rPr>
              <a:t>Comparison of Different Areas 2/2</a:t>
            </a:r>
          </a:p>
        </p:txBody>
      </p:sp>
      <p:sp>
        <p:nvSpPr>
          <p:cNvPr id="26" name="Slide Number Placeholder 25">
            <a:extLst>
              <a:ext uri="{FF2B5EF4-FFF2-40B4-BE49-F238E27FC236}">
                <a16:creationId xmlns:a16="http://schemas.microsoft.com/office/drawing/2014/main" id="{D34FF3C2-721B-2DFC-80E0-C54ACAF4AB6E}"/>
              </a:ext>
            </a:extLst>
          </p:cNvPr>
          <p:cNvSpPr>
            <a:spLocks noGrp="1"/>
          </p:cNvSpPr>
          <p:nvPr>
            <p:ph type="sldNum" sz="quarter" idx="12"/>
          </p:nvPr>
        </p:nvSpPr>
        <p:spPr>
          <a:xfrm>
            <a:off x="8600872" y="6356350"/>
            <a:ext cx="2743200" cy="365125"/>
          </a:xfrm>
        </p:spPr>
        <p:txBody>
          <a:bodyPr/>
          <a:lstStyle/>
          <a:p>
            <a:fld id="{511C2C75-AA06-49C2-A852-3D95676F42A4}" type="slidenum">
              <a:rPr lang="en-US" sz="1600" smtClean="0">
                <a:solidFill>
                  <a:srgbClr val="FF6600"/>
                </a:solidFill>
              </a:rPr>
              <a:t>6</a:t>
            </a:fld>
            <a:endParaRPr lang="en-US" dirty="0">
              <a:solidFill>
                <a:srgbClr val="FF6600"/>
              </a:solidFill>
            </a:endParaRPr>
          </a:p>
        </p:txBody>
      </p:sp>
      <p:sp>
        <p:nvSpPr>
          <p:cNvPr id="27" name="TextBox 26">
            <a:extLst>
              <a:ext uri="{FF2B5EF4-FFF2-40B4-BE49-F238E27FC236}">
                <a16:creationId xmlns:a16="http://schemas.microsoft.com/office/drawing/2014/main" id="{7A269A1C-89D4-B641-E0CC-3C0354B4A2FD}"/>
              </a:ext>
            </a:extLst>
          </p:cNvPr>
          <p:cNvSpPr txBox="1"/>
          <p:nvPr/>
        </p:nvSpPr>
        <p:spPr>
          <a:xfrm>
            <a:off x="1021404" y="1780895"/>
            <a:ext cx="10155677" cy="2585323"/>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Abadi" panose="020B0604020104020204" pitchFamily="34" charset="0"/>
              </a:rPr>
              <a:t>This graphs shows the comparison of </a:t>
            </a:r>
            <a:r>
              <a:rPr lang="en-US" dirty="0" err="1">
                <a:latin typeface="Abadi" panose="020B0604020104020204" pitchFamily="34" charset="0"/>
              </a:rPr>
              <a:t>Balochistan</a:t>
            </a:r>
            <a:r>
              <a:rPr lang="en-US" dirty="0">
                <a:latin typeface="Abadi" panose="020B0604020104020204" pitchFamily="34" charset="0"/>
              </a:rPr>
              <a:t>, KPK and Islamabad and it compares them by their mean temperature. Two specific years have been chosen in this case, 2015 and 2020.</a:t>
            </a:r>
          </a:p>
          <a:p>
            <a:pPr marL="285750" indent="-285750">
              <a:buFont typeface="Arial" panose="020B0604020202020204" pitchFamily="34" charset="0"/>
              <a:buChar char="•"/>
            </a:pPr>
            <a:endParaRPr lang="en-US" dirty="0">
              <a:latin typeface="Abadi" panose="020B0604020104020204" pitchFamily="34" charset="0"/>
            </a:endParaRPr>
          </a:p>
          <a:p>
            <a:pPr marL="285750" indent="-285750">
              <a:buFont typeface="Arial" panose="020B0604020202020204" pitchFamily="34" charset="0"/>
              <a:buChar char="•"/>
            </a:pPr>
            <a:r>
              <a:rPr lang="en-US" dirty="0">
                <a:latin typeface="Abadi" panose="020B0604020104020204" pitchFamily="34" charset="0"/>
              </a:rPr>
              <a:t>As we can see, </a:t>
            </a:r>
            <a:r>
              <a:rPr lang="en-US" dirty="0" err="1">
                <a:latin typeface="Abadi" panose="020B0604020104020204" pitchFamily="34" charset="0"/>
              </a:rPr>
              <a:t>Balochistan</a:t>
            </a:r>
            <a:r>
              <a:rPr lang="en-US" dirty="0">
                <a:latin typeface="Abadi" panose="020B0604020104020204" pitchFamily="34" charset="0"/>
              </a:rPr>
              <a:t> has the greatest mean temperature, followed by Islamabad and then KPK. It is also interesting to see that the mean temperature for all 3 areas has dropped when we compare 2015 to 2020.</a:t>
            </a:r>
          </a:p>
          <a:p>
            <a:pPr marL="285750" indent="-285750">
              <a:buFont typeface="Arial" panose="020B0604020202020204" pitchFamily="34" charset="0"/>
              <a:buChar char="•"/>
            </a:pPr>
            <a:endParaRPr lang="en-US" dirty="0">
              <a:latin typeface="Abadi" panose="020B0604020104020204" pitchFamily="34" charset="0"/>
            </a:endParaRPr>
          </a:p>
          <a:p>
            <a:pPr marL="285750" indent="-285750">
              <a:buFont typeface="Arial" panose="020B0604020202020204" pitchFamily="34" charset="0"/>
              <a:buChar char="•"/>
            </a:pPr>
            <a:r>
              <a:rPr lang="en-US" dirty="0" err="1">
                <a:latin typeface="Abadi" panose="020B0604020104020204" pitchFamily="34" charset="0"/>
              </a:rPr>
              <a:t>Balochistan</a:t>
            </a:r>
            <a:r>
              <a:rPr lang="en-US" dirty="0">
                <a:latin typeface="Abadi" panose="020B0604020104020204" pitchFamily="34" charset="0"/>
              </a:rPr>
              <a:t> and Islamabad see almost identical fall in temperature, whereas KPK sees the greatest change in the mean temperature.</a:t>
            </a:r>
          </a:p>
        </p:txBody>
      </p:sp>
    </p:spTree>
    <p:extLst>
      <p:ext uri="{BB962C8B-B14F-4D97-AF65-F5344CB8AC3E}">
        <p14:creationId xmlns:p14="http://schemas.microsoft.com/office/powerpoint/2010/main" val="37489611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A774D9-2455-151A-F9B9-64F30D758813}"/>
            </a:ext>
          </a:extLst>
        </p:cNvPr>
        <p:cNvGrpSpPr/>
        <p:nvPr/>
      </p:nvGrpSpPr>
      <p:grpSpPr>
        <a:xfrm>
          <a:off x="0" y="0"/>
          <a:ext cx="0" cy="0"/>
          <a:chOff x="0" y="0"/>
          <a:chExt cx="0" cy="0"/>
        </a:xfrm>
      </p:grpSpPr>
      <p:pic>
        <p:nvPicPr>
          <p:cNvPr id="11" name="Picture 10" descr="A train tracks going through a rocky area&#10;&#10;AI-generated content may be incorrect.">
            <a:extLst>
              <a:ext uri="{FF2B5EF4-FFF2-40B4-BE49-F238E27FC236}">
                <a16:creationId xmlns:a16="http://schemas.microsoft.com/office/drawing/2014/main" id="{70E34913-3C50-6007-C468-FEF645252D3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4" name="Rectangle 23">
            <a:extLst>
              <a:ext uri="{FF2B5EF4-FFF2-40B4-BE49-F238E27FC236}">
                <a16:creationId xmlns:a16="http://schemas.microsoft.com/office/drawing/2014/main" id="{7DA2511D-D6B5-956C-6D67-9A41B2ECEC48}"/>
              </a:ext>
            </a:extLst>
          </p:cNvPr>
          <p:cNvSpPr/>
          <p:nvPr/>
        </p:nvSpPr>
        <p:spPr>
          <a:xfrm>
            <a:off x="-97276" y="0"/>
            <a:ext cx="12289276" cy="6926094"/>
          </a:xfrm>
          <a:prstGeom prst="rect">
            <a:avLst/>
          </a:prstGeom>
          <a:gradFill>
            <a:gsLst>
              <a:gs pos="0">
                <a:srgbClr val="FF6600"/>
              </a:gs>
              <a:gs pos="100000">
                <a:srgbClr val="FF6600">
                  <a:alpha val="5000"/>
                </a:srgbClr>
              </a:gs>
            </a:gsLst>
            <a:lin ang="0" scaled="0"/>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dirty="0">
              <a:latin typeface="Abadi" panose="020B0604020104020204" pitchFamily="34" charset="0"/>
            </a:endParaRPr>
          </a:p>
        </p:txBody>
      </p:sp>
      <p:sp>
        <p:nvSpPr>
          <p:cNvPr id="25" name="TextBox 24">
            <a:extLst>
              <a:ext uri="{FF2B5EF4-FFF2-40B4-BE49-F238E27FC236}">
                <a16:creationId xmlns:a16="http://schemas.microsoft.com/office/drawing/2014/main" id="{848381B3-355D-7DE2-7D16-1430A6DD74D8}"/>
              </a:ext>
            </a:extLst>
          </p:cNvPr>
          <p:cNvSpPr txBox="1"/>
          <p:nvPr/>
        </p:nvSpPr>
        <p:spPr>
          <a:xfrm>
            <a:off x="817120" y="2473140"/>
            <a:ext cx="4435813" cy="584775"/>
          </a:xfrm>
          <a:prstGeom prst="rect">
            <a:avLst/>
          </a:prstGeom>
          <a:noFill/>
        </p:spPr>
        <p:txBody>
          <a:bodyPr wrap="square" rtlCol="0">
            <a:spAutoFit/>
          </a:bodyPr>
          <a:lstStyle/>
          <a:p>
            <a:r>
              <a:rPr lang="en-US" sz="3200" b="1" dirty="0">
                <a:solidFill>
                  <a:schemeClr val="bg1"/>
                </a:solidFill>
                <a:latin typeface="Abadi" panose="020B0604020104020204" pitchFamily="34" charset="0"/>
              </a:rPr>
              <a:t>Section 2</a:t>
            </a:r>
          </a:p>
        </p:txBody>
      </p:sp>
      <p:sp>
        <p:nvSpPr>
          <p:cNvPr id="26" name="TextBox 25">
            <a:extLst>
              <a:ext uri="{FF2B5EF4-FFF2-40B4-BE49-F238E27FC236}">
                <a16:creationId xmlns:a16="http://schemas.microsoft.com/office/drawing/2014/main" id="{3E07D923-2942-A906-9F19-2F0FFC012C2F}"/>
              </a:ext>
            </a:extLst>
          </p:cNvPr>
          <p:cNvSpPr txBox="1"/>
          <p:nvPr/>
        </p:nvSpPr>
        <p:spPr>
          <a:xfrm>
            <a:off x="817120" y="3105834"/>
            <a:ext cx="3321934" cy="646331"/>
          </a:xfrm>
          <a:prstGeom prst="rect">
            <a:avLst/>
          </a:prstGeom>
          <a:noFill/>
        </p:spPr>
        <p:txBody>
          <a:bodyPr wrap="square" rtlCol="0">
            <a:spAutoFit/>
          </a:bodyPr>
          <a:lstStyle/>
          <a:p>
            <a:r>
              <a:rPr lang="en-US" dirty="0">
                <a:solidFill>
                  <a:schemeClr val="bg1"/>
                </a:solidFill>
                <a:latin typeface="Abadi" panose="020B0604020104020204" pitchFamily="34" charset="0"/>
              </a:rPr>
              <a:t>Mean Temperature of Pakistan Throughout the Years</a:t>
            </a:r>
          </a:p>
        </p:txBody>
      </p:sp>
    </p:spTree>
    <p:extLst>
      <p:ext uri="{BB962C8B-B14F-4D97-AF65-F5344CB8AC3E}">
        <p14:creationId xmlns:p14="http://schemas.microsoft.com/office/powerpoint/2010/main" val="26085671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0D1B24-E430-3CBE-F63B-6AEC2BA1ABAE}"/>
            </a:ext>
          </a:extLst>
        </p:cNvPr>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BCF66EB2-0964-FDEF-4465-BA41F868F17D}"/>
              </a:ext>
            </a:extLst>
          </p:cNvPr>
          <p:cNvCxnSpPr>
            <a:cxnSpLocks/>
          </p:cNvCxnSpPr>
          <p:nvPr/>
        </p:nvCxnSpPr>
        <p:spPr>
          <a:xfrm>
            <a:off x="1021404" y="1332688"/>
            <a:ext cx="10155677" cy="0"/>
          </a:xfrm>
          <a:prstGeom prst="line">
            <a:avLst/>
          </a:prstGeom>
          <a:ln>
            <a:solidFill>
              <a:srgbClr val="FF6600"/>
            </a:solidFill>
          </a:ln>
        </p:spPr>
        <p:style>
          <a:lnRef idx="1">
            <a:schemeClr val="accent6"/>
          </a:lnRef>
          <a:fillRef idx="0">
            <a:schemeClr val="accent6"/>
          </a:fillRef>
          <a:effectRef idx="0">
            <a:schemeClr val="accent6"/>
          </a:effectRef>
          <a:fontRef idx="minor">
            <a:schemeClr val="tx1"/>
          </a:fontRef>
        </p:style>
      </p:cxnSp>
      <p:sp>
        <p:nvSpPr>
          <p:cNvPr id="17" name="TextBox 16">
            <a:extLst>
              <a:ext uri="{FF2B5EF4-FFF2-40B4-BE49-F238E27FC236}">
                <a16:creationId xmlns:a16="http://schemas.microsoft.com/office/drawing/2014/main" id="{027519E4-1D83-607E-CBE4-A1DE0A23FB2D}"/>
              </a:ext>
            </a:extLst>
          </p:cNvPr>
          <p:cNvSpPr txBox="1"/>
          <p:nvPr/>
        </p:nvSpPr>
        <p:spPr>
          <a:xfrm>
            <a:off x="1264597" y="422348"/>
            <a:ext cx="10155677" cy="646331"/>
          </a:xfrm>
          <a:prstGeom prst="rect">
            <a:avLst/>
          </a:prstGeom>
          <a:noFill/>
        </p:spPr>
        <p:txBody>
          <a:bodyPr wrap="square" rtlCol="0">
            <a:spAutoFit/>
          </a:bodyPr>
          <a:lstStyle/>
          <a:p>
            <a:r>
              <a:rPr lang="en-US" sz="3600" dirty="0">
                <a:solidFill>
                  <a:srgbClr val="FF6600"/>
                </a:solidFill>
                <a:latin typeface="Abadi" panose="020B0604020104020204" pitchFamily="34" charset="0"/>
              </a:rPr>
              <a:t>Pakistan’s Temperature Throughout The Years 1/2</a:t>
            </a:r>
          </a:p>
        </p:txBody>
      </p:sp>
      <p:sp>
        <p:nvSpPr>
          <p:cNvPr id="26" name="Slide Number Placeholder 25">
            <a:extLst>
              <a:ext uri="{FF2B5EF4-FFF2-40B4-BE49-F238E27FC236}">
                <a16:creationId xmlns:a16="http://schemas.microsoft.com/office/drawing/2014/main" id="{2B64E226-2507-B226-8BAD-4C1BC80A53D9}"/>
              </a:ext>
            </a:extLst>
          </p:cNvPr>
          <p:cNvSpPr>
            <a:spLocks noGrp="1"/>
          </p:cNvSpPr>
          <p:nvPr>
            <p:ph type="sldNum" sz="quarter" idx="12"/>
          </p:nvPr>
        </p:nvSpPr>
        <p:spPr>
          <a:xfrm>
            <a:off x="8600872" y="6356350"/>
            <a:ext cx="2743200" cy="365125"/>
          </a:xfrm>
        </p:spPr>
        <p:txBody>
          <a:bodyPr/>
          <a:lstStyle/>
          <a:p>
            <a:fld id="{511C2C75-AA06-49C2-A852-3D95676F42A4}" type="slidenum">
              <a:rPr lang="en-US" sz="1600" smtClean="0">
                <a:solidFill>
                  <a:srgbClr val="FF6600"/>
                </a:solidFill>
              </a:rPr>
              <a:t>8</a:t>
            </a:fld>
            <a:endParaRPr lang="en-US" dirty="0">
              <a:solidFill>
                <a:srgbClr val="FF6600"/>
              </a:solidFill>
            </a:endParaRPr>
          </a:p>
        </p:txBody>
      </p:sp>
      <p:pic>
        <p:nvPicPr>
          <p:cNvPr id="4" name="Picture 3" descr="A graph with a line&#10;&#10;AI-generated content may be incorrect.">
            <a:extLst>
              <a:ext uri="{FF2B5EF4-FFF2-40B4-BE49-F238E27FC236}">
                <a16:creationId xmlns:a16="http://schemas.microsoft.com/office/drawing/2014/main" id="{5AEE8BC9-B101-E7D3-9693-B9825F223E2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78271" y="1452162"/>
            <a:ext cx="9235458" cy="4983490"/>
          </a:xfrm>
          <a:prstGeom prst="rect">
            <a:avLst/>
          </a:prstGeom>
        </p:spPr>
      </p:pic>
    </p:spTree>
    <p:extLst>
      <p:ext uri="{BB962C8B-B14F-4D97-AF65-F5344CB8AC3E}">
        <p14:creationId xmlns:p14="http://schemas.microsoft.com/office/powerpoint/2010/main" val="23293898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C51529-5C25-C0D7-750B-64B3D2A93D8C}"/>
            </a:ext>
          </a:extLst>
        </p:cNvPr>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6418F87E-2568-B191-8CA4-0C543542C219}"/>
              </a:ext>
            </a:extLst>
          </p:cNvPr>
          <p:cNvCxnSpPr>
            <a:cxnSpLocks/>
          </p:cNvCxnSpPr>
          <p:nvPr/>
        </p:nvCxnSpPr>
        <p:spPr>
          <a:xfrm>
            <a:off x="1021404" y="1332688"/>
            <a:ext cx="10155677" cy="0"/>
          </a:xfrm>
          <a:prstGeom prst="line">
            <a:avLst/>
          </a:prstGeom>
          <a:ln>
            <a:solidFill>
              <a:srgbClr val="FF6600"/>
            </a:solidFill>
          </a:ln>
        </p:spPr>
        <p:style>
          <a:lnRef idx="1">
            <a:schemeClr val="accent6"/>
          </a:lnRef>
          <a:fillRef idx="0">
            <a:schemeClr val="accent6"/>
          </a:fillRef>
          <a:effectRef idx="0">
            <a:schemeClr val="accent6"/>
          </a:effectRef>
          <a:fontRef idx="minor">
            <a:schemeClr val="tx1"/>
          </a:fontRef>
        </p:style>
      </p:cxnSp>
      <p:sp>
        <p:nvSpPr>
          <p:cNvPr id="17" name="TextBox 16">
            <a:extLst>
              <a:ext uri="{FF2B5EF4-FFF2-40B4-BE49-F238E27FC236}">
                <a16:creationId xmlns:a16="http://schemas.microsoft.com/office/drawing/2014/main" id="{6E7C3EC4-631D-1A02-DFE7-D3BD1D031B16}"/>
              </a:ext>
            </a:extLst>
          </p:cNvPr>
          <p:cNvSpPr txBox="1"/>
          <p:nvPr/>
        </p:nvSpPr>
        <p:spPr>
          <a:xfrm>
            <a:off x="1264597" y="422348"/>
            <a:ext cx="10155677" cy="646331"/>
          </a:xfrm>
          <a:prstGeom prst="rect">
            <a:avLst/>
          </a:prstGeom>
          <a:noFill/>
        </p:spPr>
        <p:txBody>
          <a:bodyPr wrap="square" rtlCol="0">
            <a:spAutoFit/>
          </a:bodyPr>
          <a:lstStyle/>
          <a:p>
            <a:r>
              <a:rPr lang="en-US" sz="3600" dirty="0">
                <a:solidFill>
                  <a:srgbClr val="FF6600"/>
                </a:solidFill>
                <a:latin typeface="Abadi" panose="020B0604020104020204" pitchFamily="34" charset="0"/>
              </a:rPr>
              <a:t>Pakistan’s Temperature Throughout The Years 2/2</a:t>
            </a:r>
          </a:p>
        </p:txBody>
      </p:sp>
      <p:sp>
        <p:nvSpPr>
          <p:cNvPr id="26" name="Slide Number Placeholder 25">
            <a:extLst>
              <a:ext uri="{FF2B5EF4-FFF2-40B4-BE49-F238E27FC236}">
                <a16:creationId xmlns:a16="http://schemas.microsoft.com/office/drawing/2014/main" id="{6B244CC2-4EB7-9038-C906-8AFAB8E8C00D}"/>
              </a:ext>
            </a:extLst>
          </p:cNvPr>
          <p:cNvSpPr>
            <a:spLocks noGrp="1"/>
          </p:cNvSpPr>
          <p:nvPr>
            <p:ph type="sldNum" sz="quarter" idx="12"/>
          </p:nvPr>
        </p:nvSpPr>
        <p:spPr>
          <a:xfrm>
            <a:off x="8600872" y="6356350"/>
            <a:ext cx="2743200" cy="365125"/>
          </a:xfrm>
        </p:spPr>
        <p:txBody>
          <a:bodyPr/>
          <a:lstStyle/>
          <a:p>
            <a:fld id="{511C2C75-AA06-49C2-A852-3D95676F42A4}" type="slidenum">
              <a:rPr lang="en-US" sz="1600" smtClean="0">
                <a:solidFill>
                  <a:srgbClr val="FF6600"/>
                </a:solidFill>
              </a:rPr>
              <a:t>9</a:t>
            </a:fld>
            <a:endParaRPr lang="en-US" dirty="0">
              <a:solidFill>
                <a:srgbClr val="FF6600"/>
              </a:solidFill>
            </a:endParaRPr>
          </a:p>
        </p:txBody>
      </p:sp>
      <p:sp>
        <p:nvSpPr>
          <p:cNvPr id="27" name="TextBox 26">
            <a:extLst>
              <a:ext uri="{FF2B5EF4-FFF2-40B4-BE49-F238E27FC236}">
                <a16:creationId xmlns:a16="http://schemas.microsoft.com/office/drawing/2014/main" id="{F9721BD7-E2C3-120F-2E21-FDCD1B615841}"/>
              </a:ext>
            </a:extLst>
          </p:cNvPr>
          <p:cNvSpPr txBox="1"/>
          <p:nvPr/>
        </p:nvSpPr>
        <p:spPr>
          <a:xfrm>
            <a:off x="1021404" y="1780895"/>
            <a:ext cx="10155677" cy="2308324"/>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Abadi" panose="020B0604020104020204" pitchFamily="34" charset="0"/>
              </a:rPr>
              <a:t>This graphs shows the overall temperature change in the Northern, North-Eastern and Eastern Areas of Pakistan from the years 2015 to 2020</a:t>
            </a:r>
          </a:p>
          <a:p>
            <a:endParaRPr lang="en-US" dirty="0">
              <a:latin typeface="Abadi" panose="020B0604020104020204" pitchFamily="34" charset="0"/>
            </a:endParaRPr>
          </a:p>
          <a:p>
            <a:pPr marL="285750" indent="-285750">
              <a:buFont typeface="Arial" panose="020B0604020202020204" pitchFamily="34" charset="0"/>
              <a:buChar char="•"/>
            </a:pPr>
            <a:r>
              <a:rPr lang="en-US" dirty="0">
                <a:latin typeface="Abadi" panose="020B0604020104020204" pitchFamily="34" charset="0"/>
              </a:rPr>
              <a:t>We can see that the mean temperature increases from 2015 to 2016, and it peaks at 2016. However, from that point on, we can only see the decrease in these temperatures.</a:t>
            </a:r>
          </a:p>
          <a:p>
            <a:pPr marL="285750" indent="-285750">
              <a:buFont typeface="Arial" panose="020B0604020202020204" pitchFamily="34" charset="0"/>
              <a:buChar char="•"/>
            </a:pPr>
            <a:endParaRPr lang="en-US" dirty="0">
              <a:latin typeface="Abadi" panose="020B0604020104020204" pitchFamily="34" charset="0"/>
            </a:endParaRPr>
          </a:p>
          <a:p>
            <a:pPr marL="285750" indent="-285750">
              <a:buFont typeface="Arial" panose="020B0604020202020204" pitchFamily="34" charset="0"/>
              <a:buChar char="•"/>
            </a:pPr>
            <a:r>
              <a:rPr lang="en-US" dirty="0">
                <a:latin typeface="Abadi" panose="020B0604020104020204" pitchFamily="34" charset="0"/>
              </a:rPr>
              <a:t>We observe a steep decline in the mean temperature from 2019 to 2020. 2020 records the lowest temperature in this time range, far less as compared to the other years.</a:t>
            </a:r>
          </a:p>
        </p:txBody>
      </p:sp>
    </p:spTree>
    <p:extLst>
      <p:ext uri="{BB962C8B-B14F-4D97-AF65-F5344CB8AC3E}">
        <p14:creationId xmlns:p14="http://schemas.microsoft.com/office/powerpoint/2010/main" val="128743312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2EF11BC0389DE14ABFE3453C15337C0C" ma:contentTypeVersion="4" ma:contentTypeDescription="Create a new document." ma:contentTypeScope="" ma:versionID="6da087f7595727ee10d422addcf9008d">
  <xsd:schema xmlns:xsd="http://www.w3.org/2001/XMLSchema" xmlns:xs="http://www.w3.org/2001/XMLSchema" xmlns:p="http://schemas.microsoft.com/office/2006/metadata/properties" xmlns:ns3="73abc84e-2f47-4bc5-81a0-12537f8c51c3" targetNamespace="http://schemas.microsoft.com/office/2006/metadata/properties" ma:root="true" ma:fieldsID="9ffbf97eaf4ced1d46bcaf0ee3bbe11e" ns3:_="">
    <xsd:import namespace="73abc84e-2f47-4bc5-81a0-12537f8c51c3"/>
    <xsd:element name="properties">
      <xsd:complexType>
        <xsd:sequence>
          <xsd:element name="documentManagement">
            <xsd:complexType>
              <xsd:all>
                <xsd:element ref="ns3:MediaServiceDateTaken" minOccurs="0"/>
                <xsd:element ref="ns3:MediaServiceMetadata" minOccurs="0"/>
                <xsd:element ref="ns3:MediaServiceFastMetadata"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3abc84e-2f47-4bc5-81a0-12537f8c51c3" elementFormDefault="qualified">
    <xsd:import namespace="http://schemas.microsoft.com/office/2006/documentManagement/types"/>
    <xsd:import namespace="http://schemas.microsoft.com/office/infopath/2007/PartnerControls"/>
    <xsd:element name="MediaServiceDateTaken" ma:index="8" nillable="true" ma:displayName="MediaServiceDateTaken" ma:hidden="true" ma:indexed="true" ma:internalName="MediaServiceDateTaken" ma:readOnly="true">
      <xsd:simpleType>
        <xsd:restriction base="dms:Text"/>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element name="MediaServiceSearchProperties" ma:index="11" nillable="true" ma:displayName="MediaServiceSearchProperties" ma:hidden="true" ma:internalName="MediaServiceSearchPropertie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B62CBD3D-5F45-4713-8DEE-444D994579C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3abc84e-2f47-4bc5-81a0-12537f8c51c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2E1AD85-DBDC-4044-83B4-E1C94BFE40CE}">
  <ds:schemaRefs>
    <ds:schemaRef ds:uri="http://schemas.microsoft.com/sharepoint/v3/contenttype/forms"/>
  </ds:schemaRefs>
</ds:datastoreItem>
</file>

<file path=customXml/itemProps3.xml><?xml version="1.0" encoding="utf-8"?>
<ds:datastoreItem xmlns:ds="http://schemas.openxmlformats.org/officeDocument/2006/customXml" ds:itemID="{1A5CD095-6B38-4E5C-BBFB-D050B9DB543D}">
  <ds:schemaRefs>
    <ds:schemaRef ds:uri="http://schemas.microsoft.com/office/2006/documentManagement/types"/>
    <ds:schemaRef ds:uri="http://schemas.openxmlformats.org/package/2006/metadata/core-properties"/>
    <ds:schemaRef ds:uri="http://purl.org/dc/dcmitype/"/>
    <ds:schemaRef ds:uri="http://purl.org/dc/terms/"/>
    <ds:schemaRef ds:uri="http://schemas.microsoft.com/office/2006/metadata/properties"/>
    <ds:schemaRef ds:uri="http://purl.org/dc/elements/1.1/"/>
    <ds:schemaRef ds:uri="http://www.w3.org/XML/1998/namespace"/>
    <ds:schemaRef ds:uri="http://schemas.microsoft.com/office/infopath/2007/PartnerControls"/>
    <ds:schemaRef ds:uri="73abc84e-2f47-4bc5-81a0-12537f8c51c3"/>
  </ds:schemaRefs>
</ds:datastoreItem>
</file>

<file path=docProps/app.xml><?xml version="1.0" encoding="utf-8"?>
<Properties xmlns="http://schemas.openxmlformats.org/officeDocument/2006/extended-properties" xmlns:vt="http://schemas.openxmlformats.org/officeDocument/2006/docPropsVTypes">
  <Template>Retrospect</Template>
  <TotalTime>143</TotalTime>
  <Words>658</Words>
  <Application>Microsoft Office PowerPoint</Application>
  <PresentationFormat>Widescreen</PresentationFormat>
  <Paragraphs>68</Paragraphs>
  <Slides>14</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Abadi</vt:lpstr>
      <vt:lpstr>Aptos</vt:lpstr>
      <vt:lpstr>Aptos Display</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Ali Ahsan</dc:creator>
  <cp:lastModifiedBy>Ali Ahsan</cp:lastModifiedBy>
  <cp:revision>2</cp:revision>
  <dcterms:created xsi:type="dcterms:W3CDTF">2025-08-01T13:57:15Z</dcterms:created>
  <dcterms:modified xsi:type="dcterms:W3CDTF">2025-08-01T16:20:33Z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0x0101002EF11BC0389DE14ABFE3453C15337C0C</vt:lpwstr>
  </property>
</Properties>
</file>

<file path=docProps/thumbnail.jpeg>
</file>